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1" r:id="rId5"/>
    <p:sldId id="268" r:id="rId6"/>
    <p:sldId id="267" r:id="rId7"/>
    <p:sldId id="265" r:id="rId8"/>
    <p:sldId id="262" r:id="rId9"/>
    <p:sldId id="258" r:id="rId10"/>
    <p:sldId id="266" r:id="rId11"/>
    <p:sldId id="263" r:id="rId12"/>
    <p:sldId id="274" r:id="rId13"/>
    <p:sldId id="279" r:id="rId14"/>
    <p:sldId id="260" r:id="rId15"/>
    <p:sldId id="272" r:id="rId16"/>
    <p:sldId id="264" r:id="rId17"/>
    <p:sldId id="271" r:id="rId18"/>
    <p:sldId id="275" r:id="rId19"/>
    <p:sldId id="270" r:id="rId20"/>
    <p:sldId id="269" r:id="rId21"/>
    <p:sldId id="288" r:id="rId22"/>
    <p:sldId id="287" r:id="rId23"/>
    <p:sldId id="277" r:id="rId24"/>
    <p:sldId id="282" r:id="rId25"/>
    <p:sldId id="283" r:id="rId26"/>
    <p:sldId id="284" r:id="rId27"/>
    <p:sldId id="285" r:id="rId28"/>
    <p:sldId id="286" r:id="rId29"/>
    <p:sldId id="278" r:id="rId3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607C"/>
  </p:clrMru>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30" autoAdjust="0"/>
  </p:normalViewPr>
  <p:slideViewPr>
    <p:cSldViewPr>
      <p:cViewPr varScale="1">
        <p:scale>
          <a:sx n="41" d="100"/>
          <a:sy n="41" d="100"/>
        </p:scale>
        <p:origin x="-1320" y="-102"/>
      </p:cViewPr>
      <p:guideLst>
        <p:guide orient="horz" pos="2160"/>
        <p:guide pos="2880"/>
      </p:guideLst>
    </p:cSldViewPr>
  </p:slideViewPr>
  <p:outlineViewPr>
    <p:cViewPr>
      <p:scale>
        <a:sx n="33" d="100"/>
        <a:sy n="33" d="100"/>
      </p:scale>
      <p:origin x="72"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lvl1pPr>
              <a:defRPr/>
            </a:lvl1pPr>
          </a:lstStyle>
          <a:p>
            <a:pPr>
              <a:defRPr/>
            </a:pPr>
            <a:fld id="{191582F4-08A6-4726-BE16-E26DA6043F65}" type="datetimeFigureOut">
              <a:rPr lang="fr-FR"/>
              <a:pPr>
                <a:defRPr/>
              </a:pPr>
              <a:t>05/07/2012</a:t>
            </a:fld>
            <a:endParaRPr lang="fr-FR"/>
          </a:p>
        </p:txBody>
      </p:sp>
      <p:sp>
        <p:nvSpPr>
          <p:cNvPr id="5" name="Rezervirano mjesto podnožja 4"/>
          <p:cNvSpPr>
            <a:spLocks noGrp="1"/>
          </p:cNvSpPr>
          <p:nvPr>
            <p:ph type="ftr" sz="quarter" idx="11"/>
          </p:nvPr>
        </p:nvSpPr>
        <p:spPr/>
        <p:txBody>
          <a:bodyPr/>
          <a:lstStyle>
            <a:lvl1pPr>
              <a:defRPr/>
            </a:lvl1pPr>
          </a:lstStyle>
          <a:p>
            <a:pPr>
              <a:defRPr/>
            </a:pPr>
            <a:endParaRPr lang="fr-FR"/>
          </a:p>
        </p:txBody>
      </p:sp>
      <p:sp>
        <p:nvSpPr>
          <p:cNvPr id="6" name="Rezervirano mjesto broja slajda 5"/>
          <p:cNvSpPr>
            <a:spLocks noGrp="1"/>
          </p:cNvSpPr>
          <p:nvPr>
            <p:ph type="sldNum" sz="quarter" idx="12"/>
          </p:nvPr>
        </p:nvSpPr>
        <p:spPr/>
        <p:txBody>
          <a:bodyPr/>
          <a:lstStyle>
            <a:lvl1pPr>
              <a:defRPr/>
            </a:lvl1pPr>
          </a:lstStyle>
          <a:p>
            <a:pPr>
              <a:defRPr/>
            </a:pPr>
            <a:fld id="{FC15B743-3F9C-4557-818C-57D5EDC0C125}"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pPr>
              <a:defRPr/>
            </a:pPr>
            <a:fld id="{8DD44917-34A2-4E7C-948D-A13A02A009D4}" type="datetimeFigureOut">
              <a:rPr lang="fr-FR"/>
              <a:pPr>
                <a:defRPr/>
              </a:pPr>
              <a:t>05/07/2012</a:t>
            </a:fld>
            <a:endParaRPr lang="fr-FR"/>
          </a:p>
        </p:txBody>
      </p:sp>
      <p:sp>
        <p:nvSpPr>
          <p:cNvPr id="5" name="Rezervirano mjesto podnožja 4"/>
          <p:cNvSpPr>
            <a:spLocks noGrp="1"/>
          </p:cNvSpPr>
          <p:nvPr>
            <p:ph type="ftr" sz="quarter" idx="11"/>
          </p:nvPr>
        </p:nvSpPr>
        <p:spPr/>
        <p:txBody>
          <a:bodyPr/>
          <a:lstStyle>
            <a:lvl1pPr>
              <a:defRPr/>
            </a:lvl1pPr>
          </a:lstStyle>
          <a:p>
            <a:pPr>
              <a:defRPr/>
            </a:pPr>
            <a:endParaRPr lang="fr-FR"/>
          </a:p>
        </p:txBody>
      </p:sp>
      <p:sp>
        <p:nvSpPr>
          <p:cNvPr id="6" name="Rezervirano mjesto broja slajda 5"/>
          <p:cNvSpPr>
            <a:spLocks noGrp="1"/>
          </p:cNvSpPr>
          <p:nvPr>
            <p:ph type="sldNum" sz="quarter" idx="12"/>
          </p:nvPr>
        </p:nvSpPr>
        <p:spPr/>
        <p:txBody>
          <a:bodyPr/>
          <a:lstStyle>
            <a:lvl1pPr>
              <a:defRPr/>
            </a:lvl1pPr>
          </a:lstStyle>
          <a:p>
            <a:pPr>
              <a:defRPr/>
            </a:pPr>
            <a:fld id="{35DA9E0D-D3A5-4837-8D63-7F2857835516}"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pPr>
              <a:defRPr/>
            </a:pPr>
            <a:fld id="{0198C8AB-64F9-4321-9FB1-2AE931DB01A1}" type="datetimeFigureOut">
              <a:rPr lang="fr-FR"/>
              <a:pPr>
                <a:defRPr/>
              </a:pPr>
              <a:t>05/07/2012</a:t>
            </a:fld>
            <a:endParaRPr lang="fr-FR"/>
          </a:p>
        </p:txBody>
      </p:sp>
      <p:sp>
        <p:nvSpPr>
          <p:cNvPr id="5" name="Rezervirano mjesto podnožja 4"/>
          <p:cNvSpPr>
            <a:spLocks noGrp="1"/>
          </p:cNvSpPr>
          <p:nvPr>
            <p:ph type="ftr" sz="quarter" idx="11"/>
          </p:nvPr>
        </p:nvSpPr>
        <p:spPr/>
        <p:txBody>
          <a:bodyPr/>
          <a:lstStyle>
            <a:lvl1pPr>
              <a:defRPr/>
            </a:lvl1pPr>
          </a:lstStyle>
          <a:p>
            <a:pPr>
              <a:defRPr/>
            </a:pPr>
            <a:endParaRPr lang="fr-FR"/>
          </a:p>
        </p:txBody>
      </p:sp>
      <p:sp>
        <p:nvSpPr>
          <p:cNvPr id="6" name="Rezervirano mjesto broja slajda 5"/>
          <p:cNvSpPr>
            <a:spLocks noGrp="1"/>
          </p:cNvSpPr>
          <p:nvPr>
            <p:ph type="sldNum" sz="quarter" idx="12"/>
          </p:nvPr>
        </p:nvSpPr>
        <p:spPr/>
        <p:txBody>
          <a:bodyPr/>
          <a:lstStyle>
            <a:lvl1pPr>
              <a:defRPr/>
            </a:lvl1pPr>
          </a:lstStyle>
          <a:p>
            <a:pPr>
              <a:defRPr/>
            </a:pPr>
            <a:fld id="{E42C82A2-028C-4AD8-A7A5-FFE58347463B}"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pPr>
              <a:defRPr/>
            </a:pPr>
            <a:fld id="{A0283178-B333-408E-A496-DE0CB2ACDB58}" type="datetimeFigureOut">
              <a:rPr lang="fr-FR"/>
              <a:pPr>
                <a:defRPr/>
              </a:pPr>
              <a:t>05/07/2012</a:t>
            </a:fld>
            <a:endParaRPr lang="fr-FR"/>
          </a:p>
        </p:txBody>
      </p:sp>
      <p:sp>
        <p:nvSpPr>
          <p:cNvPr id="5" name="Rezervirano mjesto podnožja 4"/>
          <p:cNvSpPr>
            <a:spLocks noGrp="1"/>
          </p:cNvSpPr>
          <p:nvPr>
            <p:ph type="ftr" sz="quarter" idx="11"/>
          </p:nvPr>
        </p:nvSpPr>
        <p:spPr/>
        <p:txBody>
          <a:bodyPr/>
          <a:lstStyle>
            <a:lvl1pPr>
              <a:defRPr/>
            </a:lvl1pPr>
          </a:lstStyle>
          <a:p>
            <a:pPr>
              <a:defRPr/>
            </a:pPr>
            <a:endParaRPr lang="fr-FR"/>
          </a:p>
        </p:txBody>
      </p:sp>
      <p:sp>
        <p:nvSpPr>
          <p:cNvPr id="6" name="Rezervirano mjesto broja slajda 5"/>
          <p:cNvSpPr>
            <a:spLocks noGrp="1"/>
          </p:cNvSpPr>
          <p:nvPr>
            <p:ph type="sldNum" sz="quarter" idx="12"/>
          </p:nvPr>
        </p:nvSpPr>
        <p:spPr/>
        <p:txBody>
          <a:bodyPr/>
          <a:lstStyle>
            <a:lvl1pPr>
              <a:defRPr/>
            </a:lvl1pPr>
          </a:lstStyle>
          <a:p>
            <a:pPr>
              <a:defRPr/>
            </a:pPr>
            <a:fld id="{89C39D1A-B642-4B9B-8560-6B101AC61F10}"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lvl1pPr>
              <a:defRPr/>
            </a:lvl1pPr>
          </a:lstStyle>
          <a:p>
            <a:pPr>
              <a:defRPr/>
            </a:pPr>
            <a:fld id="{8B0CFC2E-517F-4162-8A51-84FA2A06B5F8}" type="datetimeFigureOut">
              <a:rPr lang="fr-FR"/>
              <a:pPr>
                <a:defRPr/>
              </a:pPr>
              <a:t>05/07/2012</a:t>
            </a:fld>
            <a:endParaRPr lang="fr-FR"/>
          </a:p>
        </p:txBody>
      </p:sp>
      <p:sp>
        <p:nvSpPr>
          <p:cNvPr id="5" name="Rezervirano mjesto podnožja 4"/>
          <p:cNvSpPr>
            <a:spLocks noGrp="1"/>
          </p:cNvSpPr>
          <p:nvPr>
            <p:ph type="ftr" sz="quarter" idx="11"/>
          </p:nvPr>
        </p:nvSpPr>
        <p:spPr/>
        <p:txBody>
          <a:bodyPr/>
          <a:lstStyle>
            <a:lvl1pPr>
              <a:defRPr/>
            </a:lvl1pPr>
          </a:lstStyle>
          <a:p>
            <a:pPr>
              <a:defRPr/>
            </a:pPr>
            <a:endParaRPr lang="fr-FR"/>
          </a:p>
        </p:txBody>
      </p:sp>
      <p:sp>
        <p:nvSpPr>
          <p:cNvPr id="6" name="Rezervirano mjesto broja slajda 5"/>
          <p:cNvSpPr>
            <a:spLocks noGrp="1"/>
          </p:cNvSpPr>
          <p:nvPr>
            <p:ph type="sldNum" sz="quarter" idx="12"/>
          </p:nvPr>
        </p:nvSpPr>
        <p:spPr/>
        <p:txBody>
          <a:bodyPr/>
          <a:lstStyle>
            <a:lvl1pPr>
              <a:defRPr/>
            </a:lvl1pPr>
          </a:lstStyle>
          <a:p>
            <a:pPr>
              <a:defRPr/>
            </a:pPr>
            <a:fld id="{E5698968-4C22-40A1-9CEB-ED84507079AF}"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3"/>
          <p:cNvSpPr>
            <a:spLocks noGrp="1"/>
          </p:cNvSpPr>
          <p:nvPr>
            <p:ph type="dt" sz="half" idx="10"/>
          </p:nvPr>
        </p:nvSpPr>
        <p:spPr/>
        <p:txBody>
          <a:bodyPr/>
          <a:lstStyle>
            <a:lvl1pPr>
              <a:defRPr/>
            </a:lvl1pPr>
          </a:lstStyle>
          <a:p>
            <a:pPr>
              <a:defRPr/>
            </a:pPr>
            <a:fld id="{7A9AA7A3-B037-4547-B509-30FF089D8A1B}" type="datetimeFigureOut">
              <a:rPr lang="fr-FR"/>
              <a:pPr>
                <a:defRPr/>
              </a:pPr>
              <a:t>05/07/2012</a:t>
            </a:fld>
            <a:endParaRPr lang="fr-FR"/>
          </a:p>
        </p:txBody>
      </p:sp>
      <p:sp>
        <p:nvSpPr>
          <p:cNvPr id="6" name="Rezervirano mjesto podnožja 4"/>
          <p:cNvSpPr>
            <a:spLocks noGrp="1"/>
          </p:cNvSpPr>
          <p:nvPr>
            <p:ph type="ftr" sz="quarter" idx="11"/>
          </p:nvPr>
        </p:nvSpPr>
        <p:spPr/>
        <p:txBody>
          <a:bodyPr/>
          <a:lstStyle>
            <a:lvl1pPr>
              <a:defRPr/>
            </a:lvl1pPr>
          </a:lstStyle>
          <a:p>
            <a:pPr>
              <a:defRPr/>
            </a:pPr>
            <a:endParaRPr lang="fr-FR"/>
          </a:p>
        </p:txBody>
      </p:sp>
      <p:sp>
        <p:nvSpPr>
          <p:cNvPr id="7" name="Rezervirano mjesto broja slajda 5"/>
          <p:cNvSpPr>
            <a:spLocks noGrp="1"/>
          </p:cNvSpPr>
          <p:nvPr>
            <p:ph type="sldNum" sz="quarter" idx="12"/>
          </p:nvPr>
        </p:nvSpPr>
        <p:spPr/>
        <p:txBody>
          <a:bodyPr/>
          <a:lstStyle>
            <a:lvl1pPr>
              <a:defRPr/>
            </a:lvl1pPr>
          </a:lstStyle>
          <a:p>
            <a:pPr>
              <a:defRPr/>
            </a:pPr>
            <a:fld id="{108496B8-DB9B-4B06-8CC4-9EF892906666}"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3"/>
          <p:cNvSpPr>
            <a:spLocks noGrp="1"/>
          </p:cNvSpPr>
          <p:nvPr>
            <p:ph type="dt" sz="half" idx="10"/>
          </p:nvPr>
        </p:nvSpPr>
        <p:spPr/>
        <p:txBody>
          <a:bodyPr/>
          <a:lstStyle>
            <a:lvl1pPr>
              <a:defRPr/>
            </a:lvl1pPr>
          </a:lstStyle>
          <a:p>
            <a:pPr>
              <a:defRPr/>
            </a:pPr>
            <a:fld id="{2248B50F-85FB-4AD2-956B-5D23960C288A}" type="datetimeFigureOut">
              <a:rPr lang="fr-FR"/>
              <a:pPr>
                <a:defRPr/>
              </a:pPr>
              <a:t>05/07/2012</a:t>
            </a:fld>
            <a:endParaRPr lang="fr-FR"/>
          </a:p>
        </p:txBody>
      </p:sp>
      <p:sp>
        <p:nvSpPr>
          <p:cNvPr id="8" name="Rezervirano mjesto podnožja 4"/>
          <p:cNvSpPr>
            <a:spLocks noGrp="1"/>
          </p:cNvSpPr>
          <p:nvPr>
            <p:ph type="ftr" sz="quarter" idx="11"/>
          </p:nvPr>
        </p:nvSpPr>
        <p:spPr/>
        <p:txBody>
          <a:bodyPr/>
          <a:lstStyle>
            <a:lvl1pPr>
              <a:defRPr/>
            </a:lvl1pPr>
          </a:lstStyle>
          <a:p>
            <a:pPr>
              <a:defRPr/>
            </a:pPr>
            <a:endParaRPr lang="fr-FR"/>
          </a:p>
        </p:txBody>
      </p:sp>
      <p:sp>
        <p:nvSpPr>
          <p:cNvPr id="9" name="Rezervirano mjesto broja slajda 5"/>
          <p:cNvSpPr>
            <a:spLocks noGrp="1"/>
          </p:cNvSpPr>
          <p:nvPr>
            <p:ph type="sldNum" sz="quarter" idx="12"/>
          </p:nvPr>
        </p:nvSpPr>
        <p:spPr/>
        <p:txBody>
          <a:bodyPr/>
          <a:lstStyle>
            <a:lvl1pPr>
              <a:defRPr/>
            </a:lvl1pPr>
          </a:lstStyle>
          <a:p>
            <a:pPr>
              <a:defRPr/>
            </a:pPr>
            <a:fld id="{394E53DC-FF53-4B14-ADE6-444D0DDA7B2A}"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3"/>
          <p:cNvSpPr>
            <a:spLocks noGrp="1"/>
          </p:cNvSpPr>
          <p:nvPr>
            <p:ph type="dt" sz="half" idx="10"/>
          </p:nvPr>
        </p:nvSpPr>
        <p:spPr/>
        <p:txBody>
          <a:bodyPr/>
          <a:lstStyle>
            <a:lvl1pPr>
              <a:defRPr/>
            </a:lvl1pPr>
          </a:lstStyle>
          <a:p>
            <a:pPr>
              <a:defRPr/>
            </a:pPr>
            <a:fld id="{2980F4D0-6D23-4B00-9DB7-0BB53F17DC79}" type="datetimeFigureOut">
              <a:rPr lang="fr-FR"/>
              <a:pPr>
                <a:defRPr/>
              </a:pPr>
              <a:t>05/07/2012</a:t>
            </a:fld>
            <a:endParaRPr lang="fr-FR"/>
          </a:p>
        </p:txBody>
      </p:sp>
      <p:sp>
        <p:nvSpPr>
          <p:cNvPr id="4" name="Rezervirano mjesto podnožja 4"/>
          <p:cNvSpPr>
            <a:spLocks noGrp="1"/>
          </p:cNvSpPr>
          <p:nvPr>
            <p:ph type="ftr" sz="quarter" idx="11"/>
          </p:nvPr>
        </p:nvSpPr>
        <p:spPr/>
        <p:txBody>
          <a:bodyPr/>
          <a:lstStyle>
            <a:lvl1pPr>
              <a:defRPr/>
            </a:lvl1pPr>
          </a:lstStyle>
          <a:p>
            <a:pPr>
              <a:defRPr/>
            </a:pPr>
            <a:endParaRPr lang="fr-FR"/>
          </a:p>
        </p:txBody>
      </p:sp>
      <p:sp>
        <p:nvSpPr>
          <p:cNvPr id="5" name="Rezervirano mjesto broja slajda 5"/>
          <p:cNvSpPr>
            <a:spLocks noGrp="1"/>
          </p:cNvSpPr>
          <p:nvPr>
            <p:ph type="sldNum" sz="quarter" idx="12"/>
          </p:nvPr>
        </p:nvSpPr>
        <p:spPr/>
        <p:txBody>
          <a:bodyPr/>
          <a:lstStyle>
            <a:lvl1pPr>
              <a:defRPr/>
            </a:lvl1pPr>
          </a:lstStyle>
          <a:p>
            <a:pPr>
              <a:defRPr/>
            </a:pPr>
            <a:fld id="{28064B25-4CC3-4074-B5E8-521348DF9A29}"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3"/>
          <p:cNvSpPr>
            <a:spLocks noGrp="1"/>
          </p:cNvSpPr>
          <p:nvPr>
            <p:ph type="dt" sz="half" idx="10"/>
          </p:nvPr>
        </p:nvSpPr>
        <p:spPr/>
        <p:txBody>
          <a:bodyPr/>
          <a:lstStyle>
            <a:lvl1pPr>
              <a:defRPr/>
            </a:lvl1pPr>
          </a:lstStyle>
          <a:p>
            <a:pPr>
              <a:defRPr/>
            </a:pPr>
            <a:fld id="{198047AE-6593-4B33-A1DF-1FE52DC82150}" type="datetimeFigureOut">
              <a:rPr lang="fr-FR"/>
              <a:pPr>
                <a:defRPr/>
              </a:pPr>
              <a:t>05/07/2012</a:t>
            </a:fld>
            <a:endParaRPr lang="fr-FR"/>
          </a:p>
        </p:txBody>
      </p:sp>
      <p:sp>
        <p:nvSpPr>
          <p:cNvPr id="3" name="Rezervirano mjesto podnožja 4"/>
          <p:cNvSpPr>
            <a:spLocks noGrp="1"/>
          </p:cNvSpPr>
          <p:nvPr>
            <p:ph type="ftr" sz="quarter" idx="11"/>
          </p:nvPr>
        </p:nvSpPr>
        <p:spPr/>
        <p:txBody>
          <a:bodyPr/>
          <a:lstStyle>
            <a:lvl1pPr>
              <a:defRPr/>
            </a:lvl1pPr>
          </a:lstStyle>
          <a:p>
            <a:pPr>
              <a:defRPr/>
            </a:pPr>
            <a:endParaRPr lang="fr-FR"/>
          </a:p>
        </p:txBody>
      </p:sp>
      <p:sp>
        <p:nvSpPr>
          <p:cNvPr id="4" name="Rezervirano mjesto broja slajda 5"/>
          <p:cNvSpPr>
            <a:spLocks noGrp="1"/>
          </p:cNvSpPr>
          <p:nvPr>
            <p:ph type="sldNum" sz="quarter" idx="12"/>
          </p:nvPr>
        </p:nvSpPr>
        <p:spPr/>
        <p:txBody>
          <a:bodyPr/>
          <a:lstStyle>
            <a:lvl1pPr>
              <a:defRPr/>
            </a:lvl1pPr>
          </a:lstStyle>
          <a:p>
            <a:pPr>
              <a:defRPr/>
            </a:pPr>
            <a:fld id="{BE4A8858-C23B-4626-8845-08C19C97131C}"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3"/>
          <p:cNvSpPr>
            <a:spLocks noGrp="1"/>
          </p:cNvSpPr>
          <p:nvPr>
            <p:ph type="dt" sz="half" idx="10"/>
          </p:nvPr>
        </p:nvSpPr>
        <p:spPr/>
        <p:txBody>
          <a:bodyPr/>
          <a:lstStyle>
            <a:lvl1pPr>
              <a:defRPr/>
            </a:lvl1pPr>
          </a:lstStyle>
          <a:p>
            <a:pPr>
              <a:defRPr/>
            </a:pPr>
            <a:fld id="{9679FCCB-FCEB-42DF-ADCF-ABC7291572FB}" type="datetimeFigureOut">
              <a:rPr lang="fr-FR"/>
              <a:pPr>
                <a:defRPr/>
              </a:pPr>
              <a:t>05/07/2012</a:t>
            </a:fld>
            <a:endParaRPr lang="fr-FR"/>
          </a:p>
        </p:txBody>
      </p:sp>
      <p:sp>
        <p:nvSpPr>
          <p:cNvPr id="6" name="Rezervirano mjesto podnožja 4"/>
          <p:cNvSpPr>
            <a:spLocks noGrp="1"/>
          </p:cNvSpPr>
          <p:nvPr>
            <p:ph type="ftr" sz="quarter" idx="11"/>
          </p:nvPr>
        </p:nvSpPr>
        <p:spPr/>
        <p:txBody>
          <a:bodyPr/>
          <a:lstStyle>
            <a:lvl1pPr>
              <a:defRPr/>
            </a:lvl1pPr>
          </a:lstStyle>
          <a:p>
            <a:pPr>
              <a:defRPr/>
            </a:pPr>
            <a:endParaRPr lang="fr-FR"/>
          </a:p>
        </p:txBody>
      </p:sp>
      <p:sp>
        <p:nvSpPr>
          <p:cNvPr id="7" name="Rezervirano mjesto broja slajda 5"/>
          <p:cNvSpPr>
            <a:spLocks noGrp="1"/>
          </p:cNvSpPr>
          <p:nvPr>
            <p:ph type="sldNum" sz="quarter" idx="12"/>
          </p:nvPr>
        </p:nvSpPr>
        <p:spPr/>
        <p:txBody>
          <a:bodyPr/>
          <a:lstStyle>
            <a:lvl1pPr>
              <a:defRPr/>
            </a:lvl1pPr>
          </a:lstStyle>
          <a:p>
            <a:pPr>
              <a:defRPr/>
            </a:pPr>
            <a:fld id="{5EBB027D-B7F5-4C77-A344-1DB78C9AD5A0}"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3"/>
          <p:cNvSpPr>
            <a:spLocks noGrp="1"/>
          </p:cNvSpPr>
          <p:nvPr>
            <p:ph type="dt" sz="half" idx="10"/>
          </p:nvPr>
        </p:nvSpPr>
        <p:spPr/>
        <p:txBody>
          <a:bodyPr/>
          <a:lstStyle>
            <a:lvl1pPr>
              <a:defRPr/>
            </a:lvl1pPr>
          </a:lstStyle>
          <a:p>
            <a:pPr>
              <a:defRPr/>
            </a:pPr>
            <a:fld id="{72D2FA00-2C3B-47F1-A5A2-922309079D36}" type="datetimeFigureOut">
              <a:rPr lang="fr-FR"/>
              <a:pPr>
                <a:defRPr/>
              </a:pPr>
              <a:t>05/07/2012</a:t>
            </a:fld>
            <a:endParaRPr lang="fr-FR"/>
          </a:p>
        </p:txBody>
      </p:sp>
      <p:sp>
        <p:nvSpPr>
          <p:cNvPr id="6" name="Rezervirano mjesto podnožja 4"/>
          <p:cNvSpPr>
            <a:spLocks noGrp="1"/>
          </p:cNvSpPr>
          <p:nvPr>
            <p:ph type="ftr" sz="quarter" idx="11"/>
          </p:nvPr>
        </p:nvSpPr>
        <p:spPr/>
        <p:txBody>
          <a:bodyPr/>
          <a:lstStyle>
            <a:lvl1pPr>
              <a:defRPr/>
            </a:lvl1pPr>
          </a:lstStyle>
          <a:p>
            <a:pPr>
              <a:defRPr/>
            </a:pPr>
            <a:endParaRPr lang="fr-FR"/>
          </a:p>
        </p:txBody>
      </p:sp>
      <p:sp>
        <p:nvSpPr>
          <p:cNvPr id="7" name="Rezervirano mjesto broja slajda 5"/>
          <p:cNvSpPr>
            <a:spLocks noGrp="1"/>
          </p:cNvSpPr>
          <p:nvPr>
            <p:ph type="sldNum" sz="quarter" idx="12"/>
          </p:nvPr>
        </p:nvSpPr>
        <p:spPr/>
        <p:txBody>
          <a:bodyPr/>
          <a:lstStyle>
            <a:lvl1pPr>
              <a:defRPr/>
            </a:lvl1pPr>
          </a:lstStyle>
          <a:p>
            <a:pPr>
              <a:defRPr/>
            </a:pPr>
            <a:fld id="{7A67D72C-B3F7-48E7-8E28-2A674EB68A41}"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zervirano mjesto naslova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r-HR" smtClean="0"/>
              <a:t>Kliknite da biste uredili stil naslova matrice</a:t>
            </a:r>
          </a:p>
        </p:txBody>
      </p:sp>
      <p:sp>
        <p:nvSpPr>
          <p:cNvPr id="1027" name="Rezervirano mjesto teksta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cs typeface="+mn-cs"/>
              </a:defRPr>
            </a:lvl1pPr>
          </a:lstStyle>
          <a:p>
            <a:pPr>
              <a:defRPr/>
            </a:pPr>
            <a:fld id="{7651F021-7C18-4BD4-8DFB-29BBE0DAD7D9}" type="datetimeFigureOut">
              <a:rPr lang="fr-FR"/>
              <a:pPr>
                <a:defRPr/>
              </a:pPr>
              <a:t>05/07/2012</a:t>
            </a:fld>
            <a:endParaRPr lang="fr-F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fr-F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cs typeface="+mn-cs"/>
              </a:defRPr>
            </a:lvl1pPr>
          </a:lstStyle>
          <a:p>
            <a:pPr>
              <a:defRPr/>
            </a:pPr>
            <a:fld id="{8564430A-DE90-4576-81D4-3FDD9E5D639E}"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t="-6000" b="-6000"/>
          </a:stretch>
        </a:blipFill>
        <a:effectLst/>
      </p:bgPr>
    </p:bg>
    <p:spTree>
      <p:nvGrpSpPr>
        <p:cNvPr id="1" name=""/>
        <p:cNvGrpSpPr/>
        <p:nvPr/>
      </p:nvGrpSpPr>
      <p:grpSpPr>
        <a:xfrm>
          <a:off x="0" y="0"/>
          <a:ext cx="0" cy="0"/>
          <a:chOff x="0" y="0"/>
          <a:chExt cx="0" cy="0"/>
        </a:xfrm>
      </p:grpSpPr>
      <p:sp>
        <p:nvSpPr>
          <p:cNvPr id="13314" name="Titre 1"/>
          <p:cNvSpPr>
            <a:spLocks noGrp="1"/>
          </p:cNvSpPr>
          <p:nvPr>
            <p:ph type="ctrTitle"/>
          </p:nvPr>
        </p:nvSpPr>
        <p:spPr/>
        <p:txBody>
          <a:bodyPr/>
          <a:lstStyle/>
          <a:p>
            <a:r>
              <a:rPr lang="hr-HR" smtClean="0">
                <a:solidFill>
                  <a:schemeClr val="bg1"/>
                </a:solidFill>
              </a:rPr>
              <a:t>USMENI NAČIN ISPITIVANJA</a:t>
            </a:r>
            <a:endParaRPr lang="fr-FR" smtClean="0">
              <a:solidFill>
                <a:schemeClr val="bg1"/>
              </a:solidFill>
            </a:endParaRPr>
          </a:p>
        </p:txBody>
      </p:sp>
      <p:sp>
        <p:nvSpPr>
          <p:cNvPr id="13315" name="Sous-titre 2"/>
          <p:cNvSpPr>
            <a:spLocks noGrp="1"/>
          </p:cNvSpPr>
          <p:nvPr>
            <p:ph type="subTitle" idx="1"/>
          </p:nvPr>
        </p:nvSpPr>
        <p:spPr>
          <a:xfrm>
            <a:off x="1042988" y="4076700"/>
            <a:ext cx="6400800" cy="1655763"/>
          </a:xfrm>
        </p:spPr>
        <p:txBody>
          <a:bodyPr/>
          <a:lstStyle/>
          <a:p>
            <a:pPr algn="l"/>
            <a:r>
              <a:rPr lang="hr-HR" sz="2000" smtClean="0">
                <a:solidFill>
                  <a:srgbClr val="002060"/>
                </a:solidFill>
              </a:rPr>
              <a:t>Svetlana Vitaljevna Jezernik, OŠ Podturen</a:t>
            </a:r>
          </a:p>
          <a:p>
            <a:pPr algn="l"/>
            <a:r>
              <a:rPr lang="hr-HR" sz="2000" smtClean="0">
                <a:solidFill>
                  <a:srgbClr val="002060"/>
                </a:solidFill>
              </a:rPr>
              <a:t>Tanja Debelec, I.OŠ Čakovec </a:t>
            </a:r>
          </a:p>
          <a:p>
            <a:pPr algn="l"/>
            <a:r>
              <a:rPr lang="hr-HR" sz="2000" smtClean="0">
                <a:solidFill>
                  <a:srgbClr val="002060"/>
                </a:solidFill>
              </a:rPr>
              <a:t>Međužupanijsko stručno vijeće, 28.lipanj 2012. Varaždin </a:t>
            </a:r>
            <a:endParaRPr lang="fr-FR" sz="2000" smtClean="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Espace réservé du contenu 2"/>
          <p:cNvSpPr>
            <a:spLocks noGrp="1"/>
          </p:cNvSpPr>
          <p:nvPr>
            <p:ph idx="1"/>
          </p:nvPr>
        </p:nvSpPr>
        <p:spPr>
          <a:xfrm>
            <a:off x="2195513" y="549275"/>
            <a:ext cx="6948487" cy="5864225"/>
          </a:xfrm>
        </p:spPr>
        <p:txBody>
          <a:bodyPr/>
          <a:lstStyle/>
          <a:p>
            <a:r>
              <a:rPr lang="hr-HR" sz="2800" smtClean="0">
                <a:solidFill>
                  <a:srgbClr val="42607C"/>
                </a:solidFill>
              </a:rPr>
              <a:t>SVETLANA - TABLICA</a:t>
            </a:r>
            <a:endParaRPr lang="fr-FR" sz="2800" smtClean="0">
              <a:solidFill>
                <a:srgbClr val="42607C"/>
              </a:solidFill>
            </a:endParaRPr>
          </a:p>
        </p:txBody>
      </p:sp>
      <p:pic>
        <p:nvPicPr>
          <p:cNvPr id="22530" name="Picture 2" descr="IMG_0276.JPG"/>
          <p:cNvPicPr>
            <a:picLocks noChangeAspect="1"/>
          </p:cNvPicPr>
          <p:nvPr/>
        </p:nvPicPr>
        <p:blipFill>
          <a:blip r:embed="rId2" cstate="email"/>
          <a:srcRect/>
          <a:stretch>
            <a:fillRect/>
          </a:stretch>
        </p:blipFill>
        <p:spPr bwMode="auto">
          <a:xfrm>
            <a:off x="71438"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l="-5000" r="-5000"/>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p:txBody>
          <a:bodyPr rtlCol="0">
            <a:normAutofit/>
          </a:bodyPr>
          <a:lstStyle/>
          <a:p>
            <a:pPr algn="l" fontAlgn="auto">
              <a:spcAft>
                <a:spcPts val="0"/>
              </a:spcAft>
              <a:defRPr/>
            </a:pPr>
            <a:r>
              <a:rPr lang="hr-HR" sz="2800" dirty="0" smtClean="0">
                <a:solidFill>
                  <a:schemeClr val="accent2">
                    <a:lumMod val="75000"/>
                  </a:schemeClr>
                </a:solidFill>
              </a:rPr>
              <a:t>Kako usmeno ispitujem?</a:t>
            </a:r>
            <a:endParaRPr lang="fr-FR" sz="2800" dirty="0" smtClean="0">
              <a:solidFill>
                <a:schemeClr val="accent2">
                  <a:lumMod val="75000"/>
                </a:schemeClr>
              </a:solidFill>
            </a:endParaRPr>
          </a:p>
        </p:txBody>
      </p:sp>
      <p:sp>
        <p:nvSpPr>
          <p:cNvPr id="4099" name="Espace réservé du contenu 2"/>
          <p:cNvSpPr>
            <a:spLocks noGrp="1"/>
          </p:cNvSpPr>
          <p:nvPr>
            <p:ph idx="1"/>
          </p:nvPr>
        </p:nvSpPr>
        <p:spPr>
          <a:xfrm>
            <a:off x="395288" y="1628775"/>
            <a:ext cx="8569325" cy="4895850"/>
          </a:xfrm>
        </p:spPr>
        <p:txBody>
          <a:bodyPr rtlCol="0">
            <a:normAutofit/>
          </a:bodyPr>
          <a:lstStyle/>
          <a:p>
            <a:pPr marL="0" indent="0" fontAlgn="auto">
              <a:spcBef>
                <a:spcPct val="0"/>
              </a:spcBef>
              <a:spcAft>
                <a:spcPts val="0"/>
              </a:spcAft>
              <a:buFont typeface="Arial" pitchFamily="34" charset="0"/>
              <a:buNone/>
              <a:defRPr/>
            </a:pPr>
            <a:r>
              <a:rPr lang="hr-HR" sz="2800" b="1" kern="0" dirty="0" smtClean="0">
                <a:solidFill>
                  <a:srgbClr val="002060"/>
                </a:solidFill>
              </a:rPr>
              <a:t>Razred: </a:t>
            </a:r>
            <a:r>
              <a:rPr lang="hr-HR" sz="2800" kern="0" dirty="0" smtClean="0">
                <a:solidFill>
                  <a:srgbClr val="002060"/>
                </a:solidFill>
              </a:rPr>
              <a:t>5.</a:t>
            </a:r>
          </a:p>
          <a:p>
            <a:pPr marL="0" indent="0" fontAlgn="auto">
              <a:spcBef>
                <a:spcPct val="0"/>
              </a:spcBef>
              <a:spcAft>
                <a:spcPts val="0"/>
              </a:spcAft>
              <a:buFont typeface="Arial" pitchFamily="34" charset="0"/>
              <a:buNone/>
              <a:defRPr/>
            </a:pPr>
            <a:r>
              <a:rPr lang="hr-HR" sz="2800" kern="0" dirty="0" smtClean="0">
                <a:solidFill>
                  <a:srgbClr val="002060"/>
                </a:solidFill>
              </a:rPr>
              <a:t>Nastavna cjelina: Prirodni brojevi</a:t>
            </a:r>
          </a:p>
          <a:p>
            <a:pPr marL="0" indent="0" fontAlgn="auto">
              <a:spcBef>
                <a:spcPct val="0"/>
              </a:spcBef>
              <a:spcAft>
                <a:spcPts val="0"/>
              </a:spcAft>
              <a:buFont typeface="Arial" pitchFamily="34" charset="0"/>
              <a:buNone/>
              <a:defRPr/>
            </a:pPr>
            <a:r>
              <a:rPr lang="hr-HR" sz="2800" kern="0" dirty="0" smtClean="0">
                <a:solidFill>
                  <a:srgbClr val="002060"/>
                </a:solidFill>
              </a:rPr>
              <a:t>Pitanja – Koji brojevi čine skup </a:t>
            </a:r>
            <a:r>
              <a:rPr lang="hr-HR" sz="2800" b="1" kern="0" dirty="0" smtClean="0">
                <a:solidFill>
                  <a:srgbClr val="002060"/>
                </a:solidFill>
              </a:rPr>
              <a:t>N</a:t>
            </a:r>
            <a:r>
              <a:rPr lang="hr-HR" sz="2800" kern="0" dirty="0" smtClean="0">
                <a:solidFill>
                  <a:srgbClr val="002060"/>
                </a:solidFill>
              </a:rPr>
              <a:t>?</a:t>
            </a:r>
          </a:p>
          <a:p>
            <a:pPr marL="0" indent="0" fontAlgn="auto">
              <a:spcBef>
                <a:spcPct val="0"/>
              </a:spcBef>
              <a:spcAft>
                <a:spcPts val="0"/>
              </a:spcAft>
              <a:buFont typeface="Arial" pitchFamily="34" charset="0"/>
              <a:buNone/>
              <a:defRPr/>
            </a:pPr>
            <a:r>
              <a:rPr lang="hr-HR" sz="2800" kern="0" dirty="0" smtClean="0">
                <a:solidFill>
                  <a:srgbClr val="002060"/>
                </a:solidFill>
              </a:rPr>
              <a:t>                Postoji li najmanji prirodni broj?</a:t>
            </a:r>
          </a:p>
          <a:p>
            <a:pPr marL="0" indent="0" fontAlgn="auto">
              <a:spcBef>
                <a:spcPct val="0"/>
              </a:spcBef>
              <a:spcAft>
                <a:spcPts val="0"/>
              </a:spcAft>
              <a:buFont typeface="Arial" pitchFamily="34" charset="0"/>
              <a:buNone/>
              <a:defRPr/>
            </a:pPr>
            <a:r>
              <a:rPr lang="hr-HR" sz="2800" kern="0" dirty="0" smtClean="0">
                <a:solidFill>
                  <a:srgbClr val="002060"/>
                </a:solidFill>
              </a:rPr>
              <a:t>Postoji li najveći prirodni broj?</a:t>
            </a:r>
          </a:p>
          <a:p>
            <a:pPr marL="0" indent="0" fontAlgn="auto">
              <a:spcBef>
                <a:spcPct val="0"/>
              </a:spcBef>
              <a:spcAft>
                <a:spcPts val="0"/>
              </a:spcAft>
              <a:buFont typeface="Arial" pitchFamily="34" charset="0"/>
              <a:buNone/>
              <a:defRPr/>
            </a:pPr>
            <a:r>
              <a:rPr lang="hr-HR" sz="2800" kern="0" dirty="0" smtClean="0">
                <a:solidFill>
                  <a:srgbClr val="002060"/>
                </a:solidFill>
              </a:rPr>
              <a:t>Kako nazivamo brojeve zapisane pomoću tri znamenke? </a:t>
            </a:r>
          </a:p>
          <a:p>
            <a:pPr marL="0" indent="0" fontAlgn="auto">
              <a:spcBef>
                <a:spcPct val="0"/>
              </a:spcBef>
              <a:spcAft>
                <a:spcPts val="0"/>
              </a:spcAft>
              <a:buFont typeface="Arial" pitchFamily="34" charset="0"/>
              <a:buNone/>
              <a:defRPr/>
            </a:pPr>
            <a:r>
              <a:rPr lang="hr-HR" sz="2800" kern="0" dirty="0" smtClean="0">
                <a:solidFill>
                  <a:srgbClr val="002060"/>
                </a:solidFill>
              </a:rPr>
              <a:t>Kako razlikujemo parne i neparne brojeve?                             Nabroji svojstva zbrajanja prirodnih brojeva.</a:t>
            </a:r>
          </a:p>
          <a:p>
            <a:pPr marL="0" indent="0" fontAlgn="auto">
              <a:spcBef>
                <a:spcPct val="0"/>
              </a:spcBef>
              <a:spcAft>
                <a:spcPts val="0"/>
              </a:spcAft>
              <a:buFont typeface="Arial" pitchFamily="34" charset="0"/>
              <a:buNone/>
              <a:defRPr/>
            </a:pPr>
            <a:r>
              <a:rPr lang="hr-HR" sz="2800" kern="0" dirty="0" smtClean="0">
                <a:solidFill>
                  <a:srgbClr val="002060"/>
                </a:solidFill>
              </a:rPr>
              <a:t>Kako nazivamo rezultat oduzimanja?</a:t>
            </a:r>
          </a:p>
          <a:p>
            <a:pPr marL="0" indent="0" fontAlgn="auto">
              <a:spcBef>
                <a:spcPct val="0"/>
              </a:spcBef>
              <a:spcAft>
                <a:spcPts val="0"/>
              </a:spcAft>
              <a:buFont typeface="Arial" pitchFamily="34" charset="0"/>
              <a:buNone/>
              <a:defRPr/>
            </a:pPr>
            <a:r>
              <a:rPr lang="hr-HR" sz="2800" kern="0" dirty="0" smtClean="0">
                <a:solidFill>
                  <a:srgbClr val="002060"/>
                </a:solidFill>
              </a:rPr>
              <a:t>Što su faktori?  Kako brojeve množimo s 100?</a:t>
            </a:r>
          </a:p>
          <a:p>
            <a:pPr marL="0" indent="0" fontAlgn="auto">
              <a:spcBef>
                <a:spcPct val="0"/>
              </a:spcBef>
              <a:spcAft>
                <a:spcPts val="0"/>
              </a:spcAft>
              <a:buFont typeface="Arial" pitchFamily="34" charset="0"/>
              <a:buNone/>
              <a:defRPr/>
            </a:pPr>
            <a:r>
              <a:rPr lang="hr-HR" sz="2800" kern="0" dirty="0" smtClean="0">
                <a:solidFill>
                  <a:srgbClr val="002060"/>
                </a:solidFill>
              </a:rPr>
              <a:t>Što dobivamo dijeljenjem nekog broja njim samim?</a:t>
            </a:r>
          </a:p>
          <a:p>
            <a:pPr marL="0" indent="0" fontAlgn="auto">
              <a:spcBef>
                <a:spcPct val="0"/>
              </a:spcBef>
              <a:spcAft>
                <a:spcPts val="0"/>
              </a:spcAft>
              <a:buFont typeface="Arial" pitchFamily="34" charset="0"/>
              <a:buChar char="•"/>
              <a:defRPr/>
            </a:pPr>
            <a:endParaRPr lang="hr-HR" sz="2800" kern="0" dirty="0" smtClean="0">
              <a:solidFill>
                <a:srgbClr val="002060"/>
              </a:solidFill>
            </a:endParaRPr>
          </a:p>
          <a:p>
            <a:pPr fontAlgn="auto">
              <a:spcAft>
                <a:spcPts val="0"/>
              </a:spcAft>
              <a:buFont typeface="Arial" pitchFamily="34" charset="0"/>
              <a:buChar char="•"/>
              <a:defRPr/>
            </a:pPr>
            <a:endParaRPr lang="fr-FR" sz="2800" dirty="0" smtClean="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t="-6000" b="-6000"/>
          </a:stretch>
        </a:blip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250825" y="1962150"/>
            <a:ext cx="8569325" cy="4895850"/>
          </a:xfrm>
        </p:spPr>
        <p:txBody>
          <a:bodyPr rtlCol="0">
            <a:normAutofit/>
          </a:bodyPr>
          <a:lstStyle/>
          <a:p>
            <a:pPr marL="0" indent="0" fontAlgn="auto">
              <a:spcBef>
                <a:spcPct val="0"/>
              </a:spcBef>
              <a:spcAft>
                <a:spcPts val="0"/>
              </a:spcAft>
              <a:buFont typeface="Arial" pitchFamily="34" charset="0"/>
              <a:buNone/>
              <a:defRPr/>
            </a:pPr>
            <a:r>
              <a:rPr lang="hr-HR" sz="2800" kern="0" dirty="0" smtClean="0">
                <a:solidFill>
                  <a:srgbClr val="002060"/>
                </a:solidFill>
              </a:rPr>
              <a:t>Zadaci – usporedi, zaokruži, prikaži, navedi, izračunaj </a:t>
            </a:r>
          </a:p>
          <a:p>
            <a:pPr marL="0" indent="0" fontAlgn="auto">
              <a:spcBef>
                <a:spcPct val="0"/>
              </a:spcBef>
              <a:spcAft>
                <a:spcPts val="0"/>
              </a:spcAft>
              <a:buFont typeface="Arial" pitchFamily="34" charset="0"/>
              <a:buNone/>
              <a:defRPr/>
            </a:pPr>
            <a:endParaRPr lang="hr-HR" sz="2800" kern="0" dirty="0" smtClean="0">
              <a:solidFill>
                <a:srgbClr val="002060"/>
              </a:solidFill>
            </a:endParaRPr>
          </a:p>
          <a:p>
            <a:pPr marL="0" indent="0" fontAlgn="auto">
              <a:spcBef>
                <a:spcPct val="0"/>
              </a:spcBef>
              <a:spcAft>
                <a:spcPts val="0"/>
              </a:spcAft>
              <a:buFont typeface="Arial" pitchFamily="34" charset="0"/>
              <a:buNone/>
              <a:defRPr/>
            </a:pPr>
            <a:r>
              <a:rPr lang="hr-HR" sz="2800" kern="0" dirty="0" smtClean="0">
                <a:solidFill>
                  <a:srgbClr val="002060"/>
                </a:solidFill>
              </a:rPr>
              <a:t>Zadaci – zbirka zadataka</a:t>
            </a:r>
          </a:p>
          <a:p>
            <a:pPr marL="0" indent="0" fontAlgn="auto">
              <a:spcBef>
                <a:spcPct val="0"/>
              </a:spcBef>
              <a:spcAft>
                <a:spcPts val="0"/>
              </a:spcAft>
              <a:buFont typeface="Arial" pitchFamily="34" charset="0"/>
              <a:buNone/>
              <a:defRPr/>
            </a:pPr>
            <a:r>
              <a:rPr lang="hr-HR" sz="2800" kern="0" dirty="0" smtClean="0">
                <a:solidFill>
                  <a:srgbClr val="002060"/>
                </a:solidFill>
              </a:rPr>
              <a:t>                nastavni listić</a:t>
            </a:r>
          </a:p>
          <a:p>
            <a:pPr marL="0" indent="0" fontAlgn="auto">
              <a:spcBef>
                <a:spcPct val="0"/>
              </a:spcBef>
              <a:spcAft>
                <a:spcPts val="0"/>
              </a:spcAft>
              <a:buFont typeface="Arial" pitchFamily="34" charset="0"/>
              <a:buNone/>
              <a:defRPr/>
            </a:pPr>
            <a:r>
              <a:rPr lang="hr-HR" sz="2800" kern="0" dirty="0" smtClean="0">
                <a:solidFill>
                  <a:srgbClr val="002060"/>
                </a:solidFill>
              </a:rPr>
              <a:t>                radna bilježnica</a:t>
            </a:r>
          </a:p>
          <a:p>
            <a:pPr marL="0" indent="0" fontAlgn="auto">
              <a:spcBef>
                <a:spcPct val="0"/>
              </a:spcBef>
              <a:spcAft>
                <a:spcPts val="0"/>
              </a:spcAft>
              <a:buFont typeface="Arial" pitchFamily="34" charset="0"/>
              <a:buNone/>
              <a:defRPr/>
            </a:pPr>
            <a:r>
              <a:rPr lang="hr-HR" sz="2800" kern="0" dirty="0" smtClean="0">
                <a:solidFill>
                  <a:srgbClr val="002060"/>
                </a:solidFill>
              </a:rPr>
              <a:t>                matematičke karte</a:t>
            </a:r>
          </a:p>
          <a:p>
            <a:pPr marL="0" indent="0" fontAlgn="auto">
              <a:spcBef>
                <a:spcPct val="0"/>
              </a:spcBef>
              <a:spcAft>
                <a:spcPts val="0"/>
              </a:spcAft>
              <a:buFont typeface="Arial" pitchFamily="34" charset="0"/>
              <a:buNone/>
              <a:defRPr/>
            </a:pPr>
            <a:endParaRPr lang="hr-HR" sz="2800" kern="0" dirty="0" smtClean="0">
              <a:solidFill>
                <a:srgbClr val="002060"/>
              </a:solidFill>
            </a:endParaRPr>
          </a:p>
          <a:p>
            <a:pPr marL="0" indent="0" fontAlgn="auto">
              <a:spcBef>
                <a:spcPct val="0"/>
              </a:spcBef>
              <a:spcAft>
                <a:spcPts val="0"/>
              </a:spcAft>
              <a:buFont typeface="Arial" pitchFamily="34" charset="0"/>
              <a:buNone/>
              <a:defRPr/>
            </a:pPr>
            <a:r>
              <a:rPr lang="hr-HR" sz="2800" kern="0" dirty="0" smtClean="0">
                <a:solidFill>
                  <a:srgbClr val="002060"/>
                </a:solidFill>
              </a:rPr>
              <a:t>Učitelji izdvajaju dosta vremena kako bi satovi bili sustavno pripremljeni, kreativni, zanimljivi i motivirajući za učenike.</a:t>
            </a:r>
          </a:p>
          <a:p>
            <a:pPr fontAlgn="auto">
              <a:spcAft>
                <a:spcPts val="0"/>
              </a:spcAft>
              <a:buFont typeface="Arial" pitchFamily="34" charset="0"/>
              <a:buChar char="•"/>
              <a:defRPr/>
            </a:pPr>
            <a:endParaRPr lang="fr-FR" sz="2800" dirty="0" smtClean="0">
              <a:solidFill>
                <a:srgbClr val="00206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t="-6000" b="-6000"/>
          </a:stretch>
        </a:blip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2555875" y="404813"/>
            <a:ext cx="6264275" cy="5976937"/>
          </a:xfrm>
        </p:spPr>
        <p:txBody>
          <a:bodyPr rtlCol="0">
            <a:normAutofit/>
          </a:bodyPr>
          <a:lstStyle/>
          <a:p>
            <a:pPr marL="0" indent="0" fontAlgn="auto">
              <a:spcBef>
                <a:spcPct val="0"/>
              </a:spcBef>
              <a:spcAft>
                <a:spcPts val="0"/>
              </a:spcAft>
              <a:buFont typeface="Arial" pitchFamily="34" charset="0"/>
              <a:buNone/>
              <a:defRPr/>
            </a:pPr>
            <a:r>
              <a:rPr lang="hr-HR" sz="2800" kern="0" dirty="0" smtClean="0">
                <a:solidFill>
                  <a:srgbClr val="002060"/>
                </a:solidFill>
              </a:rPr>
              <a:t>Moramo učenike učiti kako se izražavati govorom, pismom i matematičkim jezikom.</a:t>
            </a:r>
          </a:p>
          <a:p>
            <a:pPr marL="0" indent="0" fontAlgn="auto">
              <a:spcBef>
                <a:spcPct val="0"/>
              </a:spcBef>
              <a:spcAft>
                <a:spcPts val="0"/>
              </a:spcAft>
              <a:buFont typeface="Arial" pitchFamily="34" charset="0"/>
              <a:buNone/>
              <a:defRPr/>
            </a:pPr>
            <a:endParaRPr lang="hr-HR" sz="2800" kern="0" dirty="0" smtClean="0">
              <a:solidFill>
                <a:srgbClr val="002060"/>
              </a:solidFill>
            </a:endParaRPr>
          </a:p>
          <a:p>
            <a:pPr marL="0" indent="0" fontAlgn="auto">
              <a:spcBef>
                <a:spcPct val="0"/>
              </a:spcBef>
              <a:spcAft>
                <a:spcPts val="0"/>
              </a:spcAft>
              <a:buFont typeface="Arial" pitchFamily="34" charset="0"/>
              <a:buNone/>
              <a:defRPr/>
            </a:pPr>
            <a:r>
              <a:rPr lang="hr-HR" sz="2800" kern="0" dirty="0" smtClean="0">
                <a:solidFill>
                  <a:srgbClr val="002060"/>
                </a:solidFill>
              </a:rPr>
              <a:t>Za rješavanje matematičkih zadataka važna je verbalna komunikacija.</a:t>
            </a:r>
          </a:p>
          <a:p>
            <a:pPr marL="0" indent="0" fontAlgn="auto">
              <a:spcBef>
                <a:spcPct val="0"/>
              </a:spcBef>
              <a:spcAft>
                <a:spcPts val="0"/>
              </a:spcAft>
              <a:buFont typeface="Arial" pitchFamily="34" charset="0"/>
              <a:buNone/>
              <a:defRPr/>
            </a:pPr>
            <a:endParaRPr lang="hr-HR" sz="2800" kern="0" dirty="0" smtClean="0">
              <a:solidFill>
                <a:srgbClr val="002060"/>
              </a:solidFill>
            </a:endParaRPr>
          </a:p>
          <a:p>
            <a:pPr marL="0" indent="0" fontAlgn="auto">
              <a:spcBef>
                <a:spcPct val="0"/>
              </a:spcBef>
              <a:spcAft>
                <a:spcPts val="0"/>
              </a:spcAft>
              <a:buFont typeface="Arial" pitchFamily="34" charset="0"/>
              <a:buNone/>
              <a:defRPr/>
            </a:pPr>
            <a:r>
              <a:rPr lang="hr-HR" sz="2800" kern="0" dirty="0" smtClean="0">
                <a:solidFill>
                  <a:srgbClr val="002060"/>
                </a:solidFill>
              </a:rPr>
              <a:t>Učenik mora naučiti kako formulirati odgovor na postavljeno pitanje.</a:t>
            </a:r>
          </a:p>
          <a:p>
            <a:pPr fontAlgn="auto">
              <a:spcAft>
                <a:spcPts val="0"/>
              </a:spcAft>
              <a:buFont typeface="Arial" pitchFamily="34" charset="0"/>
              <a:buNone/>
              <a:defRPr/>
            </a:pPr>
            <a:endParaRPr lang="fr-FR" sz="2800" dirty="0" smtClean="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t="-6000" b="-6000"/>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a:xfrm>
            <a:off x="2339975" y="0"/>
            <a:ext cx="6346825" cy="908050"/>
          </a:xfrm>
        </p:spPr>
        <p:txBody>
          <a:bodyPr rtlCol="0">
            <a:normAutofit/>
          </a:bodyPr>
          <a:lstStyle/>
          <a:p>
            <a:pPr algn="l" fontAlgn="auto">
              <a:spcAft>
                <a:spcPts val="0"/>
              </a:spcAft>
              <a:defRPr/>
            </a:pPr>
            <a:r>
              <a:rPr lang="hr-HR" sz="2800" dirty="0" smtClean="0">
                <a:solidFill>
                  <a:schemeClr val="accent2">
                    <a:lumMod val="75000"/>
                  </a:schemeClr>
                </a:solidFill>
              </a:rPr>
              <a:t>Opasnosti ocjenjivanja</a:t>
            </a:r>
            <a:endParaRPr lang="fr-FR" sz="2800" dirty="0" smtClean="0">
              <a:solidFill>
                <a:schemeClr val="accent2">
                  <a:lumMod val="75000"/>
                </a:schemeClr>
              </a:solidFill>
            </a:endParaRPr>
          </a:p>
        </p:txBody>
      </p:sp>
      <p:sp>
        <p:nvSpPr>
          <p:cNvPr id="26627" name="Espace réservé du contenu 2"/>
          <p:cNvSpPr>
            <a:spLocks noGrp="1"/>
          </p:cNvSpPr>
          <p:nvPr>
            <p:ph idx="1"/>
          </p:nvPr>
        </p:nvSpPr>
        <p:spPr>
          <a:xfrm>
            <a:off x="2195513" y="1052513"/>
            <a:ext cx="6588125" cy="2447925"/>
          </a:xfrm>
        </p:spPr>
        <p:txBody>
          <a:bodyPr/>
          <a:lstStyle/>
          <a:p>
            <a:pPr>
              <a:buFontTx/>
              <a:buChar char="-"/>
            </a:pPr>
            <a:r>
              <a:rPr lang="hr-HR" sz="2800" smtClean="0">
                <a:solidFill>
                  <a:srgbClr val="002060"/>
                </a:solidFill>
              </a:rPr>
              <a:t>nije objektivno</a:t>
            </a:r>
          </a:p>
          <a:p>
            <a:pPr>
              <a:buFontTx/>
              <a:buChar char="-"/>
            </a:pPr>
            <a:r>
              <a:rPr lang="hr-HR" sz="2800" smtClean="0">
                <a:solidFill>
                  <a:srgbClr val="002060"/>
                </a:solidFill>
              </a:rPr>
              <a:t>loša ocjena može obeshrabriti učenika i negativno utjecati na samopouzdanje</a:t>
            </a:r>
          </a:p>
          <a:p>
            <a:pPr>
              <a:buFontTx/>
              <a:buChar char="-"/>
            </a:pPr>
            <a:r>
              <a:rPr lang="hr-HR" sz="2800" smtClean="0">
                <a:solidFill>
                  <a:srgbClr val="002060"/>
                </a:solidFill>
              </a:rPr>
              <a:t>teško je odabrati optimalne postupke </a:t>
            </a:r>
          </a:p>
        </p:txBody>
      </p:sp>
      <p:pic>
        <p:nvPicPr>
          <p:cNvPr id="26628" name="Content Placeholder 5" descr="prezentacija.PNG"/>
          <p:cNvPicPr>
            <a:picLocks noChangeAspect="1"/>
          </p:cNvPicPr>
          <p:nvPr/>
        </p:nvPicPr>
        <p:blipFill>
          <a:blip r:embed="rId3" cstate="email"/>
          <a:srcRect/>
          <a:stretch>
            <a:fillRect/>
          </a:stretch>
        </p:blipFill>
        <p:spPr bwMode="auto">
          <a:xfrm>
            <a:off x="5076825" y="3994150"/>
            <a:ext cx="4067175" cy="2863850"/>
          </a:xfrm>
          <a:prstGeom prst="rect">
            <a:avLst/>
          </a:prstGeom>
          <a:noFill/>
          <a:ln w="9525">
            <a:noFill/>
            <a:miter lim="800000"/>
            <a:headEnd/>
            <a:tailEnd/>
          </a:ln>
        </p:spPr>
      </p:pic>
      <p:sp>
        <p:nvSpPr>
          <p:cNvPr id="5" name="TekstniOkvir 4"/>
          <p:cNvSpPr txBox="1"/>
          <p:nvPr/>
        </p:nvSpPr>
        <p:spPr>
          <a:xfrm>
            <a:off x="2195513" y="3068638"/>
            <a:ext cx="6948487" cy="1662112"/>
          </a:xfrm>
          <a:prstGeom prst="rect">
            <a:avLst/>
          </a:prstGeom>
          <a:noFill/>
        </p:spPr>
        <p:txBody>
          <a:bodyPr>
            <a:spAutoFit/>
          </a:bodyPr>
          <a:lstStyle/>
          <a:p>
            <a:pPr>
              <a:buFontTx/>
              <a:buChar char="-"/>
              <a:defRPr/>
            </a:pPr>
            <a:r>
              <a:rPr lang="hr-HR" sz="2800" dirty="0">
                <a:solidFill>
                  <a:srgbClr val="002060"/>
                </a:solidFill>
                <a:latin typeface="+mn-lt"/>
                <a:cs typeface="+mn-cs"/>
              </a:rPr>
              <a:t>   često se ocjenama pridaje previše       </a:t>
            </a:r>
          </a:p>
          <a:p>
            <a:pPr>
              <a:defRPr/>
            </a:pPr>
            <a:r>
              <a:rPr lang="hr-HR" sz="2800" dirty="0">
                <a:solidFill>
                  <a:srgbClr val="002060"/>
                </a:solidFill>
                <a:latin typeface="+mn-lt"/>
                <a:cs typeface="+mn-cs"/>
              </a:rPr>
              <a:t>     pozornosti, pa postaju važnije od samog     </a:t>
            </a:r>
          </a:p>
          <a:p>
            <a:pPr>
              <a:defRPr/>
            </a:pPr>
            <a:r>
              <a:rPr lang="hr-HR" sz="2800" dirty="0">
                <a:solidFill>
                  <a:srgbClr val="002060"/>
                </a:solidFill>
                <a:latin typeface="+mn-lt"/>
                <a:cs typeface="+mn-cs"/>
              </a:rPr>
              <a:t>     znanja</a:t>
            </a:r>
            <a:endParaRPr lang="fr-FR" sz="2800" dirty="0">
              <a:solidFill>
                <a:srgbClr val="002060"/>
              </a:solidFill>
              <a:latin typeface="+mn-lt"/>
              <a:cs typeface="+mn-cs"/>
            </a:endParaRPr>
          </a:p>
          <a:p>
            <a:pPr>
              <a:defRPr/>
            </a:pPr>
            <a:endParaRPr lang="hr-HR" dirty="0">
              <a:latin typeface="+mn-lt"/>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t="-6000" b="-6000"/>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a:xfrm>
            <a:off x="611188" y="1196975"/>
            <a:ext cx="8229600" cy="1143000"/>
          </a:xfrm>
        </p:spPr>
        <p:txBody>
          <a:bodyPr rtlCol="0">
            <a:normAutofit/>
          </a:bodyPr>
          <a:lstStyle/>
          <a:p>
            <a:pPr algn="l" fontAlgn="auto">
              <a:spcAft>
                <a:spcPts val="0"/>
              </a:spcAft>
              <a:defRPr/>
            </a:pPr>
            <a:r>
              <a:rPr lang="hr-HR" sz="2800" dirty="0" smtClean="0">
                <a:solidFill>
                  <a:schemeClr val="accent2">
                    <a:lumMod val="75000"/>
                  </a:schemeClr>
                </a:solidFill>
              </a:rPr>
              <a:t>Ispitivanje učenika s poteškoćama</a:t>
            </a:r>
            <a:endParaRPr lang="fr-FR" sz="2800" dirty="0" smtClean="0">
              <a:solidFill>
                <a:schemeClr val="accent2">
                  <a:lumMod val="75000"/>
                </a:schemeClr>
              </a:solidFill>
            </a:endParaRPr>
          </a:p>
        </p:txBody>
      </p:sp>
      <p:sp>
        <p:nvSpPr>
          <p:cNvPr id="4099" name="Espace réservé du contenu 2"/>
          <p:cNvSpPr>
            <a:spLocks noGrp="1"/>
          </p:cNvSpPr>
          <p:nvPr>
            <p:ph idx="1"/>
          </p:nvPr>
        </p:nvSpPr>
        <p:spPr>
          <a:xfrm>
            <a:off x="468313" y="2492375"/>
            <a:ext cx="8229600" cy="4121150"/>
          </a:xfrm>
        </p:spPr>
        <p:txBody>
          <a:bodyPr rtlCol="0">
            <a:normAutofit/>
          </a:bodyPr>
          <a:lstStyle/>
          <a:p>
            <a:pPr marL="0" indent="0" fontAlgn="auto">
              <a:spcBef>
                <a:spcPct val="0"/>
              </a:spcBef>
              <a:spcAft>
                <a:spcPts val="0"/>
              </a:spcAft>
              <a:buFontTx/>
              <a:buChar char="-"/>
              <a:defRPr/>
            </a:pPr>
            <a:r>
              <a:rPr lang="hr-HR" sz="2800" kern="0" dirty="0" smtClean="0">
                <a:solidFill>
                  <a:srgbClr val="002060"/>
                </a:solidFill>
              </a:rPr>
              <a:t>nema univerzalnog prilagođenog programa</a:t>
            </a:r>
          </a:p>
          <a:p>
            <a:pPr marL="0" indent="0" fontAlgn="auto">
              <a:spcBef>
                <a:spcPct val="0"/>
              </a:spcBef>
              <a:spcAft>
                <a:spcPts val="0"/>
              </a:spcAft>
              <a:buFontTx/>
              <a:buChar char="-"/>
              <a:defRPr/>
            </a:pPr>
            <a:r>
              <a:rPr lang="hr-HR" sz="2800" kern="0" dirty="0" smtClean="0">
                <a:solidFill>
                  <a:srgbClr val="002060"/>
                </a:solidFill>
              </a:rPr>
              <a:t> potrebno nam je više vremena</a:t>
            </a:r>
          </a:p>
          <a:p>
            <a:pPr marL="0" indent="0" fontAlgn="auto">
              <a:spcBef>
                <a:spcPct val="0"/>
              </a:spcBef>
              <a:spcAft>
                <a:spcPts val="0"/>
              </a:spcAft>
              <a:buFontTx/>
              <a:buChar char="-"/>
              <a:defRPr/>
            </a:pPr>
            <a:r>
              <a:rPr lang="hr-HR" sz="2800" kern="0" dirty="0" smtClean="0">
                <a:solidFill>
                  <a:srgbClr val="002060"/>
                </a:solidFill>
              </a:rPr>
              <a:t> pitamo po dogovoru (</a:t>
            </a:r>
            <a:r>
              <a:rPr lang="hr-HR" sz="2400" kern="0" dirty="0" smtClean="0">
                <a:solidFill>
                  <a:srgbClr val="002060"/>
                </a:solidFill>
              </a:rPr>
              <a:t>Pitanja za ponavljanje iz udžbenika)</a:t>
            </a:r>
          </a:p>
          <a:p>
            <a:pPr marL="0" indent="0" fontAlgn="auto">
              <a:spcBef>
                <a:spcPct val="0"/>
              </a:spcBef>
              <a:spcAft>
                <a:spcPts val="0"/>
              </a:spcAft>
              <a:buFont typeface="Arial" pitchFamily="34" charset="0"/>
              <a:buNone/>
              <a:defRPr/>
            </a:pPr>
            <a:r>
              <a:rPr lang="hr-HR" sz="2800" kern="0" dirty="0" smtClean="0">
                <a:solidFill>
                  <a:srgbClr val="002060"/>
                </a:solidFill>
              </a:rPr>
              <a:t>- lakši zadaci</a:t>
            </a:r>
          </a:p>
          <a:p>
            <a:pPr marL="0" indent="0" fontAlgn="auto">
              <a:spcBef>
                <a:spcPct val="0"/>
              </a:spcBef>
              <a:spcAft>
                <a:spcPts val="0"/>
              </a:spcAft>
              <a:buFont typeface="Arial" pitchFamily="34" charset="0"/>
              <a:buNone/>
              <a:defRPr/>
            </a:pPr>
            <a:r>
              <a:rPr lang="hr-HR" sz="2800" kern="0" dirty="0" smtClean="0">
                <a:solidFill>
                  <a:srgbClr val="002060"/>
                </a:solidFill>
              </a:rPr>
              <a:t>- zadaci s malim brojevima</a:t>
            </a:r>
          </a:p>
          <a:p>
            <a:pPr marL="0" indent="0" fontAlgn="auto">
              <a:spcBef>
                <a:spcPct val="0"/>
              </a:spcBef>
              <a:spcAft>
                <a:spcPts val="0"/>
              </a:spcAft>
              <a:buFont typeface="Arial" pitchFamily="34" charset="0"/>
              <a:buNone/>
              <a:defRPr/>
            </a:pPr>
            <a:r>
              <a:rPr lang="hr-HR" sz="2800" kern="0" dirty="0" smtClean="0">
                <a:solidFill>
                  <a:srgbClr val="002060"/>
                </a:solidFill>
              </a:rPr>
              <a:t>- upotreba džepnog računala i tablice množenja</a:t>
            </a:r>
          </a:p>
          <a:p>
            <a:pPr marL="0" indent="0" fontAlgn="auto">
              <a:spcBef>
                <a:spcPct val="0"/>
              </a:spcBef>
              <a:spcAft>
                <a:spcPts val="0"/>
              </a:spcAft>
              <a:buFontTx/>
              <a:buChar char="-"/>
              <a:defRPr/>
            </a:pPr>
            <a:r>
              <a:rPr lang="hr-HR" sz="2800" kern="0" dirty="0" smtClean="0">
                <a:solidFill>
                  <a:srgbClr val="002060"/>
                </a:solidFill>
              </a:rPr>
              <a:t> jednostavni zadaci iz svakodnevnog života </a:t>
            </a:r>
          </a:p>
          <a:p>
            <a:pPr marL="0" indent="0" fontAlgn="auto">
              <a:spcBef>
                <a:spcPct val="0"/>
              </a:spcBef>
              <a:spcAft>
                <a:spcPts val="0"/>
              </a:spcAft>
              <a:buFont typeface="Arial" pitchFamily="34" charset="0"/>
              <a:buNone/>
              <a:defRPr/>
            </a:pPr>
            <a:r>
              <a:rPr lang="hr-HR" sz="2800" kern="0" dirty="0" smtClean="0">
                <a:solidFill>
                  <a:srgbClr val="002060"/>
                </a:solidFill>
              </a:rPr>
              <a:t>- ispitivanje u malim grupama</a:t>
            </a:r>
          </a:p>
          <a:p>
            <a:pPr fontAlgn="auto">
              <a:spcAft>
                <a:spcPts val="0"/>
              </a:spcAft>
              <a:buFont typeface="Arial" pitchFamily="34" charset="0"/>
              <a:buChar char="•"/>
              <a:defRPr/>
            </a:pPr>
            <a:endParaRPr lang="fr-FR" sz="2800" dirty="0" smtClean="0">
              <a:solidFill>
                <a:srgbClr val="00206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t="-6000" b="-6000"/>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a:xfrm>
            <a:off x="539750" y="1268413"/>
            <a:ext cx="8229600" cy="1143000"/>
          </a:xfrm>
        </p:spPr>
        <p:txBody>
          <a:bodyPr rtlCol="0">
            <a:normAutofit/>
          </a:bodyPr>
          <a:lstStyle/>
          <a:p>
            <a:pPr algn="l" fontAlgn="auto">
              <a:spcAft>
                <a:spcPts val="0"/>
              </a:spcAft>
              <a:defRPr/>
            </a:pPr>
            <a:r>
              <a:rPr lang="hr-HR" sz="2800" dirty="0" smtClean="0">
                <a:solidFill>
                  <a:schemeClr val="accent2">
                    <a:lumMod val="75000"/>
                  </a:schemeClr>
                </a:solidFill>
              </a:rPr>
              <a:t>Svrha ocjenjivanja</a:t>
            </a:r>
            <a:endParaRPr lang="fr-FR" sz="2800" dirty="0" smtClean="0">
              <a:solidFill>
                <a:schemeClr val="accent2">
                  <a:lumMod val="75000"/>
                </a:schemeClr>
              </a:solidFill>
            </a:endParaRPr>
          </a:p>
        </p:txBody>
      </p:sp>
      <p:sp>
        <p:nvSpPr>
          <p:cNvPr id="28675" name="Espace réservé du contenu 2"/>
          <p:cNvSpPr>
            <a:spLocks noGrp="1"/>
          </p:cNvSpPr>
          <p:nvPr>
            <p:ph idx="1"/>
          </p:nvPr>
        </p:nvSpPr>
        <p:spPr>
          <a:xfrm>
            <a:off x="323850" y="2565400"/>
            <a:ext cx="8229600" cy="3860800"/>
          </a:xfrm>
        </p:spPr>
        <p:txBody>
          <a:bodyPr/>
          <a:lstStyle/>
          <a:p>
            <a:pPr>
              <a:buFontTx/>
              <a:buChar char="-"/>
            </a:pPr>
            <a:r>
              <a:rPr lang="hr-HR" sz="2800" smtClean="0">
                <a:solidFill>
                  <a:srgbClr val="002060"/>
                </a:solidFill>
              </a:rPr>
              <a:t>povratne informacije učeniku</a:t>
            </a:r>
          </a:p>
          <a:p>
            <a:pPr>
              <a:buFontTx/>
              <a:buChar char="-"/>
            </a:pPr>
            <a:r>
              <a:rPr lang="hr-HR" sz="2800" smtClean="0">
                <a:solidFill>
                  <a:srgbClr val="002060"/>
                </a:solidFill>
              </a:rPr>
              <a:t>selekcija – upis u srednju školu, prolazak na ispitu, upis na fakultet, upis na sljedeću godinu ...</a:t>
            </a:r>
          </a:p>
          <a:p>
            <a:pPr>
              <a:buFontTx/>
              <a:buChar char="-"/>
            </a:pPr>
            <a:r>
              <a:rPr lang="hr-HR" sz="2800" smtClean="0">
                <a:solidFill>
                  <a:srgbClr val="002060"/>
                </a:solidFill>
              </a:rPr>
              <a:t>motivacijska svrha – učenika se motivira da više uči</a:t>
            </a:r>
          </a:p>
          <a:p>
            <a:pPr>
              <a:buFontTx/>
              <a:buChar char="-"/>
            </a:pPr>
            <a:r>
              <a:rPr lang="hr-HR" sz="2800" smtClean="0">
                <a:solidFill>
                  <a:srgbClr val="002060"/>
                </a:solidFill>
              </a:rPr>
              <a:t>vrednovanje – učeničkom znanju se daje određena kvaliteta i vrijednost</a:t>
            </a:r>
          </a:p>
          <a:p>
            <a:pPr>
              <a:buFont typeface="Arial" charset="0"/>
              <a:buNone/>
            </a:pPr>
            <a:r>
              <a:rPr lang="hr-HR" sz="2800" smtClean="0">
                <a:solidFill>
                  <a:srgbClr val="002060"/>
                </a:solidFill>
              </a:rPr>
              <a:t>-   dobiveni podaci idu učenicima, učitelju, roditelju ...</a:t>
            </a:r>
            <a:endParaRPr lang="fr-FR" sz="2800" smtClean="0">
              <a:solidFill>
                <a:srgbClr val="00206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t="-6000" b="-6000"/>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a:xfrm>
            <a:off x="684213" y="260350"/>
            <a:ext cx="8229600" cy="1143000"/>
          </a:xfrm>
        </p:spPr>
        <p:txBody>
          <a:bodyPr rtlCol="0">
            <a:normAutofit/>
          </a:bodyPr>
          <a:lstStyle/>
          <a:p>
            <a:pPr algn="l" fontAlgn="auto">
              <a:spcAft>
                <a:spcPts val="0"/>
              </a:spcAft>
              <a:defRPr/>
            </a:pPr>
            <a:r>
              <a:rPr lang="hr-HR" sz="2800" dirty="0" smtClean="0">
                <a:solidFill>
                  <a:schemeClr val="accent2">
                    <a:lumMod val="75000"/>
                  </a:schemeClr>
                </a:solidFill>
              </a:rPr>
              <a:t>Prednosti i nedostaci usmenog ispitivanja</a:t>
            </a:r>
            <a:endParaRPr lang="fr-FR" sz="2800" dirty="0" smtClean="0">
              <a:solidFill>
                <a:schemeClr val="accent2">
                  <a:lumMod val="75000"/>
                </a:schemeClr>
              </a:solidFill>
            </a:endParaRPr>
          </a:p>
        </p:txBody>
      </p:sp>
      <p:sp>
        <p:nvSpPr>
          <p:cNvPr id="4099" name="Espace réservé du contenu 2"/>
          <p:cNvSpPr>
            <a:spLocks noGrp="1"/>
          </p:cNvSpPr>
          <p:nvPr>
            <p:ph idx="1"/>
          </p:nvPr>
        </p:nvSpPr>
        <p:spPr>
          <a:xfrm>
            <a:off x="611188" y="1341438"/>
            <a:ext cx="8229600" cy="5516562"/>
          </a:xfrm>
        </p:spPr>
        <p:txBody>
          <a:bodyPr rtlCol="0">
            <a:noAutofit/>
          </a:bodyPr>
          <a:lstStyle/>
          <a:p>
            <a:pPr fontAlgn="auto">
              <a:spcAft>
                <a:spcPts val="0"/>
              </a:spcAft>
              <a:buFont typeface="Arial" pitchFamily="34" charset="0"/>
              <a:buNone/>
              <a:defRPr/>
            </a:pPr>
            <a:r>
              <a:rPr lang="hr-HR" sz="2800" dirty="0" smtClean="0">
                <a:solidFill>
                  <a:schemeClr val="accent2">
                    <a:lumMod val="75000"/>
                  </a:schemeClr>
                </a:solidFill>
              </a:rPr>
              <a:t>Prednosti</a:t>
            </a:r>
          </a:p>
          <a:p>
            <a:pPr fontAlgn="auto">
              <a:spcAft>
                <a:spcPts val="0"/>
              </a:spcAft>
              <a:buFont typeface="Arial" pitchFamily="34" charset="0"/>
              <a:buNone/>
              <a:defRPr/>
            </a:pPr>
            <a:r>
              <a:rPr lang="hr-HR" sz="2800" dirty="0" smtClean="0">
                <a:solidFill>
                  <a:srgbClr val="002060"/>
                </a:solidFill>
              </a:rPr>
              <a:t>Učitelj može reagirati na odgovore učenika i tako</a:t>
            </a:r>
          </a:p>
          <a:p>
            <a:pPr fontAlgn="auto">
              <a:spcAft>
                <a:spcPts val="0"/>
              </a:spcAft>
              <a:buFont typeface="Arial" pitchFamily="34" charset="0"/>
              <a:buNone/>
              <a:defRPr/>
            </a:pPr>
            <a:r>
              <a:rPr lang="hr-HR" sz="2800" dirty="0" smtClean="0">
                <a:solidFill>
                  <a:srgbClr val="002060"/>
                </a:solidFill>
              </a:rPr>
              <a:t>primjerenije ispitati stvarno znanje učenika.</a:t>
            </a:r>
          </a:p>
          <a:p>
            <a:pPr fontAlgn="auto">
              <a:spcAft>
                <a:spcPts val="0"/>
              </a:spcAft>
              <a:buFont typeface="Arial" pitchFamily="34" charset="0"/>
              <a:buNone/>
              <a:defRPr/>
            </a:pPr>
            <a:r>
              <a:rPr lang="hr-HR" sz="2800" dirty="0" smtClean="0">
                <a:solidFill>
                  <a:srgbClr val="002060"/>
                </a:solidFill>
              </a:rPr>
              <a:t>Učitelj može bolje ispitati razumijevanje učenika.</a:t>
            </a:r>
          </a:p>
          <a:p>
            <a:pPr fontAlgn="auto">
              <a:spcAft>
                <a:spcPts val="0"/>
              </a:spcAft>
              <a:buFont typeface="Arial" pitchFamily="34" charset="0"/>
              <a:buNone/>
              <a:defRPr/>
            </a:pPr>
            <a:r>
              <a:rPr lang="hr-HR" sz="2800" dirty="0" smtClean="0">
                <a:solidFill>
                  <a:srgbClr val="002060"/>
                </a:solidFill>
              </a:rPr>
              <a:t>Tijekom ispitivanja učitelj može uočiti i reagirati na</a:t>
            </a:r>
          </a:p>
          <a:p>
            <a:pPr fontAlgn="auto">
              <a:spcAft>
                <a:spcPts val="0"/>
              </a:spcAft>
              <a:buFont typeface="Arial" pitchFamily="34" charset="0"/>
              <a:buNone/>
              <a:defRPr/>
            </a:pPr>
            <a:r>
              <a:rPr lang="hr-HR" sz="2800" dirty="0" smtClean="0">
                <a:solidFill>
                  <a:srgbClr val="002060"/>
                </a:solidFill>
              </a:rPr>
              <a:t>odgovore koji su približno točni ili one koji su potpuno</a:t>
            </a:r>
          </a:p>
          <a:p>
            <a:pPr fontAlgn="auto">
              <a:spcAft>
                <a:spcPts val="0"/>
              </a:spcAft>
              <a:buFont typeface="Arial" pitchFamily="34" charset="0"/>
              <a:buNone/>
              <a:defRPr/>
            </a:pPr>
            <a:r>
              <a:rPr lang="hr-HR" sz="2800" dirty="0" smtClean="0">
                <a:solidFill>
                  <a:srgbClr val="002060"/>
                </a:solidFill>
              </a:rPr>
              <a:t>apsurdni, pa ukazuju na antiznanje, što nije moguće u</a:t>
            </a:r>
          </a:p>
          <a:p>
            <a:pPr fontAlgn="auto">
              <a:spcAft>
                <a:spcPts val="0"/>
              </a:spcAft>
              <a:buFont typeface="Arial" pitchFamily="34" charset="0"/>
              <a:buNone/>
              <a:defRPr/>
            </a:pPr>
            <a:r>
              <a:rPr lang="hr-HR" sz="2800" dirty="0" smtClean="0">
                <a:solidFill>
                  <a:srgbClr val="002060"/>
                </a:solidFill>
              </a:rPr>
              <a:t>pismenom ispitu.</a:t>
            </a:r>
          </a:p>
          <a:p>
            <a:pPr fontAlgn="auto">
              <a:spcAft>
                <a:spcPts val="0"/>
              </a:spcAft>
              <a:buFont typeface="Arial" pitchFamily="34" charset="0"/>
              <a:buNone/>
              <a:defRPr/>
            </a:pPr>
            <a:r>
              <a:rPr lang="hr-HR" sz="2800" dirty="0" smtClean="0">
                <a:solidFill>
                  <a:srgbClr val="002060"/>
                </a:solidFill>
              </a:rPr>
              <a:t>Učenici češće uče s razumijevanjem ukoliko očekuju</a:t>
            </a:r>
          </a:p>
          <a:p>
            <a:pPr fontAlgn="auto">
              <a:spcAft>
                <a:spcPts val="0"/>
              </a:spcAft>
              <a:buFont typeface="Arial" pitchFamily="34" charset="0"/>
              <a:buNone/>
              <a:defRPr/>
            </a:pPr>
            <a:r>
              <a:rPr lang="hr-HR" sz="2800" dirty="0" smtClean="0">
                <a:solidFill>
                  <a:srgbClr val="002060"/>
                </a:solidFill>
              </a:rPr>
              <a:t>usmeno ispitivanje.</a:t>
            </a:r>
            <a:endParaRPr lang="fr-FR" sz="2800" dirty="0" smtClean="0">
              <a:solidFill>
                <a:srgbClr val="00206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t="-6000" b="-6000"/>
          </a:stretch>
        </a:blip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395288" y="1700213"/>
            <a:ext cx="8229600" cy="4525962"/>
          </a:xfrm>
        </p:spPr>
        <p:txBody>
          <a:bodyPr rtlCol="0">
            <a:normAutofit lnSpcReduction="10000"/>
          </a:bodyPr>
          <a:lstStyle/>
          <a:p>
            <a:pPr fontAlgn="auto">
              <a:spcAft>
                <a:spcPts val="0"/>
              </a:spcAft>
              <a:buFont typeface="Arial" pitchFamily="34" charset="0"/>
              <a:buNone/>
              <a:defRPr/>
            </a:pPr>
            <a:r>
              <a:rPr lang="hr-HR" sz="2800" dirty="0" smtClean="0">
                <a:solidFill>
                  <a:schemeClr val="accent2">
                    <a:lumMod val="75000"/>
                  </a:schemeClr>
                </a:solidFill>
              </a:rPr>
              <a:t>  Nedostaci</a:t>
            </a:r>
          </a:p>
          <a:p>
            <a:pPr fontAlgn="auto">
              <a:spcAft>
                <a:spcPts val="0"/>
              </a:spcAft>
              <a:buFont typeface="Arial" pitchFamily="34" charset="0"/>
              <a:buNone/>
              <a:defRPr/>
            </a:pPr>
            <a:endParaRPr lang="hr-HR" sz="2800" dirty="0" smtClean="0">
              <a:solidFill>
                <a:schemeClr val="accent2">
                  <a:lumMod val="75000"/>
                </a:schemeClr>
              </a:solidFill>
            </a:endParaRPr>
          </a:p>
          <a:p>
            <a:pPr fontAlgn="auto">
              <a:spcAft>
                <a:spcPts val="0"/>
              </a:spcAft>
              <a:buFont typeface="Arial" pitchFamily="34" charset="0"/>
              <a:buNone/>
              <a:defRPr/>
            </a:pPr>
            <a:r>
              <a:rPr lang="hr-HR" sz="2800" dirty="0" smtClean="0">
                <a:solidFill>
                  <a:srgbClr val="002060"/>
                </a:solidFill>
              </a:rPr>
              <a:t>Vremenski je neekonomično.</a:t>
            </a:r>
          </a:p>
          <a:p>
            <a:pPr fontAlgn="auto">
              <a:spcAft>
                <a:spcPts val="0"/>
              </a:spcAft>
              <a:buFont typeface="Arial" pitchFamily="34" charset="0"/>
              <a:buNone/>
              <a:defRPr/>
            </a:pPr>
            <a:r>
              <a:rPr lang="hr-HR" sz="2800" dirty="0" smtClean="0">
                <a:solidFill>
                  <a:srgbClr val="002060"/>
                </a:solidFill>
              </a:rPr>
              <a:t>Subjektivno – nastavnik je mjerni instrument i različito</a:t>
            </a:r>
          </a:p>
          <a:p>
            <a:pPr fontAlgn="auto">
              <a:spcAft>
                <a:spcPts val="0"/>
              </a:spcAft>
              <a:buFont typeface="Arial" pitchFamily="34" charset="0"/>
              <a:buNone/>
              <a:defRPr/>
            </a:pPr>
            <a:r>
              <a:rPr lang="hr-HR" sz="2800" dirty="0" smtClean="0">
                <a:solidFill>
                  <a:srgbClr val="002060"/>
                </a:solidFill>
              </a:rPr>
              <a:t>reagira na različite učenike.</a:t>
            </a:r>
          </a:p>
          <a:p>
            <a:pPr fontAlgn="auto">
              <a:spcAft>
                <a:spcPts val="0"/>
              </a:spcAft>
              <a:buFont typeface="Arial" pitchFamily="34" charset="0"/>
              <a:buNone/>
              <a:defRPr/>
            </a:pPr>
            <a:r>
              <a:rPr lang="hr-HR" sz="2800" dirty="0" smtClean="0">
                <a:solidFill>
                  <a:srgbClr val="002060"/>
                </a:solidFill>
              </a:rPr>
              <a:t>Učenici dobivaju i različita pitanja, pa je teško</a:t>
            </a:r>
          </a:p>
          <a:p>
            <a:pPr fontAlgn="auto">
              <a:spcAft>
                <a:spcPts val="0"/>
              </a:spcAft>
              <a:buFont typeface="Arial" pitchFamily="34" charset="0"/>
              <a:buNone/>
              <a:defRPr/>
            </a:pPr>
            <a:r>
              <a:rPr lang="hr-HR" sz="2800" dirty="0" smtClean="0">
                <a:solidFill>
                  <a:srgbClr val="002060"/>
                </a:solidFill>
              </a:rPr>
              <a:t>usporediti znanje, te ovisi o sreći hoće li dobiti pitanje</a:t>
            </a:r>
          </a:p>
          <a:p>
            <a:pPr fontAlgn="auto">
              <a:spcAft>
                <a:spcPts val="0"/>
              </a:spcAft>
              <a:buFont typeface="Arial" pitchFamily="34" charset="0"/>
              <a:buNone/>
              <a:defRPr/>
            </a:pPr>
            <a:r>
              <a:rPr lang="hr-HR" sz="2800" dirty="0" smtClean="0">
                <a:solidFill>
                  <a:srgbClr val="002060"/>
                </a:solidFill>
              </a:rPr>
              <a:t>na koje znaju odgovor.</a:t>
            </a:r>
          </a:p>
          <a:p>
            <a:pPr fontAlgn="auto">
              <a:spcAft>
                <a:spcPts val="0"/>
              </a:spcAft>
              <a:buFont typeface="Arial" pitchFamily="34" charset="0"/>
              <a:buNone/>
              <a:defRPr/>
            </a:pPr>
            <a:r>
              <a:rPr lang="hr-HR" sz="2800" dirty="0" smtClean="0">
                <a:solidFill>
                  <a:srgbClr val="002060"/>
                </a:solidFill>
              </a:rPr>
              <a:t>Obuhvaća manje gradiva.</a:t>
            </a:r>
            <a:endParaRPr lang="fr-FR" sz="2800" dirty="0" smtClean="0">
              <a:solidFill>
                <a:srgbClr val="00206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t="-6000" b="-6000"/>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a:xfrm>
            <a:off x="2771775" y="333375"/>
            <a:ext cx="5688013" cy="1143000"/>
          </a:xfrm>
        </p:spPr>
        <p:txBody>
          <a:bodyPr rtlCol="0">
            <a:normAutofit/>
          </a:bodyPr>
          <a:lstStyle/>
          <a:p>
            <a:pPr algn="l" fontAlgn="auto">
              <a:spcAft>
                <a:spcPts val="0"/>
              </a:spcAft>
              <a:defRPr/>
            </a:pPr>
            <a:r>
              <a:rPr lang="hr-HR" sz="2800" kern="0" dirty="0" smtClean="0">
                <a:solidFill>
                  <a:schemeClr val="accent2">
                    <a:lumMod val="75000"/>
                  </a:schemeClr>
                </a:solidFill>
                <a:latin typeface="+mn-lt"/>
              </a:rPr>
              <a:t>Tablica vrednovanja</a:t>
            </a:r>
            <a:r>
              <a:rPr lang="en-US" sz="2800" kern="0" dirty="0" smtClean="0">
                <a:solidFill>
                  <a:schemeClr val="accent2">
                    <a:lumMod val="75000"/>
                  </a:schemeClr>
                </a:solidFill>
                <a:latin typeface="+mn-lt"/>
              </a:rPr>
              <a:t/>
            </a:r>
            <a:br>
              <a:rPr lang="en-US" sz="2800" kern="0" dirty="0" smtClean="0">
                <a:solidFill>
                  <a:schemeClr val="accent2">
                    <a:lumMod val="75000"/>
                  </a:schemeClr>
                </a:solidFill>
                <a:latin typeface="+mn-lt"/>
              </a:rPr>
            </a:br>
            <a:endParaRPr lang="fr-FR" sz="2800" dirty="0" smtClean="0">
              <a:solidFill>
                <a:schemeClr val="accent2">
                  <a:lumMod val="75000"/>
                </a:schemeClr>
              </a:solidFill>
              <a:latin typeface="+mn-lt"/>
            </a:endParaRPr>
          </a:p>
        </p:txBody>
      </p:sp>
      <p:sp>
        <p:nvSpPr>
          <p:cNvPr id="4099" name="Espace réservé du contenu 2"/>
          <p:cNvSpPr>
            <a:spLocks noGrp="1"/>
          </p:cNvSpPr>
          <p:nvPr>
            <p:ph idx="1"/>
          </p:nvPr>
        </p:nvSpPr>
        <p:spPr>
          <a:xfrm>
            <a:off x="2232025" y="1484313"/>
            <a:ext cx="6911975" cy="5113337"/>
          </a:xfrm>
        </p:spPr>
        <p:txBody>
          <a:bodyPr rtlCol="0">
            <a:normAutofit/>
          </a:bodyPr>
          <a:lstStyle/>
          <a:p>
            <a:pPr fontAlgn="auto">
              <a:spcAft>
                <a:spcPts val="0"/>
              </a:spcAft>
              <a:buFont typeface="Arial" pitchFamily="34" charset="0"/>
              <a:buChar char="•"/>
              <a:defRPr/>
            </a:pPr>
            <a:r>
              <a:rPr lang="hr-HR" sz="2800" kern="0" dirty="0" smtClean="0">
                <a:solidFill>
                  <a:srgbClr val="002060"/>
                </a:solidFill>
              </a:rPr>
              <a:t>Tablica ocjena od 1 do 5 za pitanja i zadatke primjerene učeniku.</a:t>
            </a:r>
            <a:endParaRPr lang="en-US" sz="2800" kern="0" dirty="0" smtClean="0">
              <a:solidFill>
                <a:srgbClr val="002060"/>
              </a:solidFill>
            </a:endParaRPr>
          </a:p>
          <a:p>
            <a:pPr fontAlgn="auto">
              <a:spcAft>
                <a:spcPts val="0"/>
              </a:spcAft>
              <a:buClr>
                <a:schemeClr val="bg1"/>
              </a:buClr>
              <a:buFont typeface="Arial" pitchFamily="34" charset="0"/>
              <a:buNone/>
              <a:defRPr/>
            </a:pPr>
            <a:r>
              <a:rPr lang="hr-HR" sz="2800" kern="0" dirty="0" smtClean="0">
                <a:solidFill>
                  <a:srgbClr val="002060"/>
                </a:solidFill>
              </a:rPr>
              <a:t>Metodički priručnik za učitelje matematike,</a:t>
            </a:r>
          </a:p>
          <a:p>
            <a:pPr fontAlgn="auto">
              <a:spcAft>
                <a:spcPts val="0"/>
              </a:spcAft>
              <a:buClr>
                <a:schemeClr val="bg1"/>
              </a:buClr>
              <a:buFont typeface="Arial" pitchFamily="34" charset="0"/>
              <a:buNone/>
              <a:defRPr/>
            </a:pPr>
            <a:r>
              <a:rPr lang="hr-HR" sz="2800" kern="0" dirty="0" smtClean="0">
                <a:solidFill>
                  <a:srgbClr val="002060"/>
                </a:solidFill>
              </a:rPr>
              <a:t>Jagodić, Sarapa, Barnaki</a:t>
            </a:r>
          </a:p>
          <a:p>
            <a:pPr fontAlgn="auto">
              <a:spcAft>
                <a:spcPts val="0"/>
              </a:spcAft>
              <a:buClr>
                <a:schemeClr val="bg1"/>
              </a:buClr>
              <a:buFont typeface="Arial" pitchFamily="34" charset="0"/>
              <a:buNone/>
              <a:defRPr/>
            </a:pPr>
            <a:r>
              <a:rPr lang="hr-HR" sz="2800" kern="0" dirty="0" smtClean="0">
                <a:solidFill>
                  <a:srgbClr val="002060"/>
                </a:solidFill>
              </a:rPr>
              <a:t>2003.godina, Školska knjiga</a:t>
            </a:r>
            <a:endParaRPr lang="en-US" sz="2800" kern="0" dirty="0" smtClean="0">
              <a:solidFill>
                <a:srgbClr val="002060"/>
              </a:solidFill>
            </a:endParaRPr>
          </a:p>
          <a:p>
            <a:pPr fontAlgn="auto">
              <a:spcAft>
                <a:spcPts val="0"/>
              </a:spcAft>
              <a:buClr>
                <a:schemeClr val="bg1"/>
              </a:buClr>
              <a:buFont typeface="Arial" pitchFamily="34" charset="0"/>
              <a:buNone/>
              <a:defRPr/>
            </a:pPr>
            <a:r>
              <a:rPr lang="hr-HR" sz="2800" kern="0" dirty="0" smtClean="0">
                <a:solidFill>
                  <a:srgbClr val="002060"/>
                </a:solidFill>
              </a:rPr>
              <a:t>Metodički priručnik za učitelje matematike,</a:t>
            </a:r>
          </a:p>
          <a:p>
            <a:pPr fontAlgn="auto">
              <a:spcAft>
                <a:spcPts val="0"/>
              </a:spcAft>
              <a:buClr>
                <a:schemeClr val="bg1"/>
              </a:buClr>
              <a:buFont typeface="Arial" pitchFamily="34" charset="0"/>
              <a:buNone/>
              <a:defRPr/>
            </a:pPr>
            <a:r>
              <a:rPr lang="hr-HR" sz="2800" kern="0" dirty="0" smtClean="0">
                <a:solidFill>
                  <a:srgbClr val="002060"/>
                </a:solidFill>
              </a:rPr>
              <a:t>Goleš, Lobor</a:t>
            </a:r>
          </a:p>
          <a:p>
            <a:pPr fontAlgn="auto">
              <a:spcAft>
                <a:spcPts val="0"/>
              </a:spcAft>
              <a:buClr>
                <a:schemeClr val="bg1"/>
              </a:buClr>
              <a:buFont typeface="Arial" pitchFamily="34" charset="0"/>
              <a:buNone/>
              <a:defRPr/>
            </a:pPr>
            <a:r>
              <a:rPr lang="hr-HR" sz="2800" kern="0" dirty="0" smtClean="0">
                <a:solidFill>
                  <a:srgbClr val="002060"/>
                </a:solidFill>
              </a:rPr>
              <a:t>2007.godina, Profil</a:t>
            </a:r>
            <a:endParaRPr lang="en-US" sz="2800" kern="0" dirty="0" smtClean="0">
              <a:solidFill>
                <a:srgbClr val="002060"/>
              </a:solidFill>
            </a:endParaRPr>
          </a:p>
          <a:p>
            <a:pPr fontAlgn="auto">
              <a:spcAft>
                <a:spcPts val="0"/>
              </a:spcAft>
              <a:buFont typeface="Arial" pitchFamily="34" charset="0"/>
              <a:buChar char="•"/>
              <a:defRPr/>
            </a:pPr>
            <a:endParaRPr lang="fr-FR" sz="2800" dirty="0" smtClean="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t="-6000" b="-6000"/>
          </a:stretch>
        </a:blipFill>
        <a:effectLst/>
      </p:bgPr>
    </p:bg>
    <p:spTree>
      <p:nvGrpSpPr>
        <p:cNvPr id="1" name=""/>
        <p:cNvGrpSpPr/>
        <p:nvPr/>
      </p:nvGrpSpPr>
      <p:grpSpPr>
        <a:xfrm>
          <a:off x="0" y="0"/>
          <a:ext cx="0" cy="0"/>
          <a:chOff x="0" y="0"/>
          <a:chExt cx="0" cy="0"/>
        </a:xfrm>
      </p:grpSpPr>
      <p:sp>
        <p:nvSpPr>
          <p:cNvPr id="14338" name="Espace réservé du contenu 2"/>
          <p:cNvSpPr>
            <a:spLocks noGrp="1"/>
          </p:cNvSpPr>
          <p:nvPr>
            <p:ph idx="1"/>
          </p:nvPr>
        </p:nvSpPr>
        <p:spPr>
          <a:xfrm>
            <a:off x="2051050" y="549275"/>
            <a:ext cx="6948488" cy="5864225"/>
          </a:xfrm>
        </p:spPr>
        <p:txBody>
          <a:bodyPr/>
          <a:lstStyle/>
          <a:p>
            <a:r>
              <a:rPr lang="hr-HR" sz="2800" smtClean="0">
                <a:solidFill>
                  <a:srgbClr val="002060"/>
                </a:solidFill>
              </a:rPr>
              <a:t>Pravilnik o ocjenjivanju</a:t>
            </a:r>
          </a:p>
          <a:p>
            <a:r>
              <a:rPr lang="hr-HR" sz="2800" smtClean="0">
                <a:solidFill>
                  <a:srgbClr val="002060"/>
                </a:solidFill>
              </a:rPr>
              <a:t>Primjena u praksi</a:t>
            </a:r>
          </a:p>
          <a:p>
            <a:pPr>
              <a:buFontTx/>
              <a:buChar char="-"/>
            </a:pPr>
            <a:r>
              <a:rPr lang="hr-HR" sz="2800" smtClean="0">
                <a:solidFill>
                  <a:srgbClr val="002060"/>
                </a:solidFill>
              </a:rPr>
              <a:t>Kada i kako usmeno ispitujemo?</a:t>
            </a:r>
          </a:p>
          <a:p>
            <a:pPr>
              <a:buFontTx/>
              <a:buChar char="-"/>
            </a:pPr>
            <a:r>
              <a:rPr lang="hr-HR" sz="2800" smtClean="0">
                <a:solidFill>
                  <a:srgbClr val="002060"/>
                </a:solidFill>
              </a:rPr>
              <a:t>Načini usmenog ispitivanja</a:t>
            </a:r>
          </a:p>
          <a:p>
            <a:pPr>
              <a:buFontTx/>
              <a:buChar char="-"/>
            </a:pPr>
            <a:r>
              <a:rPr lang="hr-HR" sz="2800" smtClean="0">
                <a:solidFill>
                  <a:srgbClr val="002060"/>
                </a:solidFill>
              </a:rPr>
              <a:t>Mogući elementi ocjenjivanja u matematici</a:t>
            </a:r>
          </a:p>
          <a:p>
            <a:pPr>
              <a:buFontTx/>
              <a:buChar char="-"/>
            </a:pPr>
            <a:r>
              <a:rPr lang="hr-HR" sz="2800" smtClean="0">
                <a:solidFill>
                  <a:srgbClr val="002060"/>
                </a:solidFill>
              </a:rPr>
              <a:t>Ispravak ocjene i analiza usmenog ispitivanja </a:t>
            </a:r>
          </a:p>
          <a:p>
            <a:pPr>
              <a:buFont typeface="Arial" charset="0"/>
              <a:buNone/>
            </a:pPr>
            <a:r>
              <a:rPr lang="hr-HR" sz="2800" smtClean="0">
                <a:solidFill>
                  <a:srgbClr val="002060"/>
                </a:solidFill>
              </a:rPr>
              <a:t>-   Opasnosti ispitivanja</a:t>
            </a:r>
          </a:p>
          <a:p>
            <a:pPr>
              <a:buFontTx/>
              <a:buChar char="-"/>
            </a:pPr>
            <a:r>
              <a:rPr lang="hr-HR" sz="2800" smtClean="0">
                <a:solidFill>
                  <a:srgbClr val="002060"/>
                </a:solidFill>
              </a:rPr>
              <a:t>Ispitivanje učenika s poteškoćama</a:t>
            </a:r>
          </a:p>
          <a:p>
            <a:pPr>
              <a:buFontTx/>
              <a:buChar char="-"/>
            </a:pPr>
            <a:r>
              <a:rPr lang="hr-HR" sz="2800" smtClean="0">
                <a:solidFill>
                  <a:srgbClr val="002060"/>
                </a:solidFill>
              </a:rPr>
              <a:t>Svrha ocjenjivanja</a:t>
            </a:r>
          </a:p>
          <a:p>
            <a:pPr>
              <a:buFontTx/>
              <a:buChar char="-"/>
            </a:pPr>
            <a:r>
              <a:rPr lang="hr-HR" sz="2800" smtClean="0">
                <a:solidFill>
                  <a:srgbClr val="002060"/>
                </a:solidFill>
              </a:rPr>
              <a:t>Prednosti i nedostaci</a:t>
            </a:r>
          </a:p>
          <a:p>
            <a:pPr>
              <a:buFont typeface="Arial" charset="0"/>
              <a:buNone/>
            </a:pPr>
            <a:r>
              <a:rPr lang="hr-HR" sz="2800" smtClean="0">
                <a:solidFill>
                  <a:srgbClr val="002060"/>
                </a:solidFill>
              </a:rPr>
              <a:t>-   Zaključak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re 1"/>
          <p:cNvSpPr>
            <a:spLocks noGrp="1"/>
          </p:cNvSpPr>
          <p:nvPr>
            <p:ph type="title"/>
          </p:nvPr>
        </p:nvSpPr>
        <p:spPr/>
        <p:txBody>
          <a:bodyPr/>
          <a:lstStyle/>
          <a:p>
            <a:endParaRPr lang="en-US" smtClean="0">
              <a:solidFill>
                <a:schemeClr val="bg1"/>
              </a:solidFill>
            </a:endParaRPr>
          </a:p>
        </p:txBody>
      </p:sp>
      <p:sp>
        <p:nvSpPr>
          <p:cNvPr id="32770" name="Espace réservé du contenu 2"/>
          <p:cNvSpPr>
            <a:spLocks noGrp="1"/>
          </p:cNvSpPr>
          <p:nvPr>
            <p:ph idx="1"/>
          </p:nvPr>
        </p:nvSpPr>
        <p:spPr>
          <a:xfrm>
            <a:off x="457200" y="1903413"/>
            <a:ext cx="8229600" cy="4525962"/>
          </a:xfrm>
        </p:spPr>
        <p:txBody>
          <a:bodyPr/>
          <a:lstStyle/>
          <a:p>
            <a:endParaRPr lang="en-US" smtClean="0">
              <a:solidFill>
                <a:srgbClr val="42607C"/>
              </a:solidFill>
            </a:endParaRPr>
          </a:p>
        </p:txBody>
      </p:sp>
      <p:pic>
        <p:nvPicPr>
          <p:cNvPr id="32771" name="Picture 2"/>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250825" y="404813"/>
            <a:ext cx="8229600" cy="820737"/>
          </a:xfrm>
        </p:spPr>
        <p:txBody>
          <a:bodyPr rtlCol="0">
            <a:normAutofit lnSpcReduction="10000"/>
          </a:bodyPr>
          <a:lstStyle/>
          <a:p>
            <a:pPr fontAlgn="auto">
              <a:spcAft>
                <a:spcPts val="0"/>
              </a:spcAft>
              <a:buFont typeface="Arial" pitchFamily="34" charset="0"/>
              <a:buChar char="•"/>
              <a:defRPr/>
            </a:pPr>
            <a:r>
              <a:rPr lang="hr-HR" sz="2400" dirty="0" smtClean="0">
                <a:solidFill>
                  <a:schemeClr val="accent2">
                    <a:lumMod val="75000"/>
                  </a:schemeClr>
                </a:solidFill>
              </a:rPr>
              <a:t>Procjena stupnja učeničkih postignuća (za pojedinačne ocjene usmenog ispitivanja)</a:t>
            </a:r>
            <a:endParaRPr lang="hr-HR" sz="2400" dirty="0">
              <a:solidFill>
                <a:schemeClr val="accent2">
                  <a:lumMod val="75000"/>
                </a:schemeClr>
              </a:solidFill>
            </a:endParaRPr>
          </a:p>
        </p:txBody>
      </p:sp>
      <p:graphicFrame>
        <p:nvGraphicFramePr>
          <p:cNvPr id="5" name="Tablica 4"/>
          <p:cNvGraphicFramePr>
            <a:graphicFrameLocks noGrp="1"/>
          </p:cNvGraphicFramePr>
          <p:nvPr/>
        </p:nvGraphicFramePr>
        <p:xfrm>
          <a:off x="0" y="1268413"/>
          <a:ext cx="9144002" cy="5373959"/>
        </p:xfrm>
        <a:graphic>
          <a:graphicData uri="http://schemas.openxmlformats.org/drawingml/2006/table">
            <a:tbl>
              <a:tblPr firstRow="1" bandRow="1">
                <a:tableStyleId>{5C22544A-7EE6-4342-B048-85BDC9FD1C3A}</a:tableStyleId>
              </a:tblPr>
              <a:tblGrid>
                <a:gridCol w="2123728"/>
                <a:gridCol w="7020274"/>
              </a:tblGrid>
              <a:tr h="550069">
                <a:tc>
                  <a:txBody>
                    <a:bodyPr/>
                    <a:lstStyle/>
                    <a:p>
                      <a:r>
                        <a:rPr lang="hr-HR" sz="1600" dirty="0" smtClean="0"/>
                        <a:t>Ocjena</a:t>
                      </a:r>
                      <a:endParaRPr lang="hr-HR" sz="1600" dirty="0"/>
                    </a:p>
                  </a:txBody>
                  <a:tcPr/>
                </a:tc>
                <a:tc>
                  <a:txBody>
                    <a:bodyPr/>
                    <a:lstStyle/>
                    <a:p>
                      <a:r>
                        <a:rPr lang="hr-HR" sz="1600" dirty="0" smtClean="0"/>
                        <a:t>Usvojenost obrazovnih</a:t>
                      </a:r>
                      <a:r>
                        <a:rPr lang="hr-HR" sz="1600" baseline="0" dirty="0" smtClean="0"/>
                        <a:t> sadržaja</a:t>
                      </a:r>
                      <a:endParaRPr lang="hr-HR" sz="1600" dirty="0"/>
                    </a:p>
                  </a:txBody>
                  <a:tcPr/>
                </a:tc>
              </a:tr>
              <a:tr h="712213">
                <a:tc>
                  <a:txBody>
                    <a:bodyPr/>
                    <a:lstStyle/>
                    <a:p>
                      <a:r>
                        <a:rPr lang="hr-HR" sz="1800" dirty="0" smtClean="0"/>
                        <a:t>Nedovoljan</a:t>
                      </a:r>
                      <a:endParaRPr lang="hr-HR" sz="1800" dirty="0"/>
                    </a:p>
                  </a:txBody>
                  <a:tcPr/>
                </a:tc>
                <a:tc>
                  <a:txBody>
                    <a:bodyPr/>
                    <a:lstStyle/>
                    <a:p>
                      <a:r>
                        <a:rPr lang="hr-HR" sz="1600" dirty="0" smtClean="0"/>
                        <a:t>-neusvojenost</a:t>
                      </a:r>
                      <a:r>
                        <a:rPr lang="hr-HR" sz="1600" baseline="0" dirty="0" smtClean="0"/>
                        <a:t> minimuma temeljnih pojmova</a:t>
                      </a:r>
                    </a:p>
                    <a:p>
                      <a:r>
                        <a:rPr lang="hr-HR" sz="1600" baseline="0" dirty="0" smtClean="0"/>
                        <a:t>-neprepoznavanje osnovne tematike</a:t>
                      </a:r>
                    </a:p>
                  </a:txBody>
                  <a:tcPr/>
                </a:tc>
              </a:tr>
              <a:tr h="897957">
                <a:tc>
                  <a:txBody>
                    <a:bodyPr/>
                    <a:lstStyle/>
                    <a:p>
                      <a:r>
                        <a:rPr lang="hr-HR" sz="1800" dirty="0" smtClean="0"/>
                        <a:t>Dovoljan</a:t>
                      </a:r>
                      <a:endParaRPr lang="hr-HR" sz="1800" dirty="0"/>
                    </a:p>
                  </a:txBody>
                  <a:tcPr/>
                </a:tc>
                <a:tc>
                  <a:txBody>
                    <a:bodyPr/>
                    <a:lstStyle/>
                    <a:p>
                      <a:r>
                        <a:rPr lang="hr-HR" sz="1600" dirty="0" smtClean="0"/>
                        <a:t>-prepoznaje temeljne pojmove</a:t>
                      </a:r>
                    </a:p>
                    <a:p>
                      <a:r>
                        <a:rPr lang="hr-HR" sz="1600" dirty="0" smtClean="0"/>
                        <a:t>-odgovara po sjećanju, bez dubljeg razumijevanja</a:t>
                      </a:r>
                    </a:p>
                    <a:p>
                      <a:r>
                        <a:rPr lang="hr-HR" sz="1600" dirty="0" smtClean="0"/>
                        <a:t>-do rezultata dolazi uz</a:t>
                      </a:r>
                      <a:r>
                        <a:rPr lang="hr-HR" sz="1600" baseline="0" dirty="0" smtClean="0"/>
                        <a:t> pomoć nastavnika</a:t>
                      </a:r>
                      <a:endParaRPr lang="hr-HR" sz="1600" dirty="0"/>
                    </a:p>
                  </a:txBody>
                  <a:tcPr/>
                </a:tc>
              </a:tr>
              <a:tr h="1080120">
                <a:tc>
                  <a:txBody>
                    <a:bodyPr/>
                    <a:lstStyle/>
                    <a:p>
                      <a:r>
                        <a:rPr lang="hr-HR" sz="1800" dirty="0" smtClean="0"/>
                        <a:t>Dobar</a:t>
                      </a:r>
                      <a:endParaRPr lang="hr-HR" sz="1800" dirty="0"/>
                    </a:p>
                  </a:txBody>
                  <a:tcPr/>
                </a:tc>
                <a:tc>
                  <a:txBody>
                    <a:bodyPr/>
                    <a:lstStyle/>
                    <a:p>
                      <a:r>
                        <a:rPr lang="hr-HR" sz="1600" dirty="0" smtClean="0"/>
                        <a:t>-reproducira</a:t>
                      </a:r>
                      <a:r>
                        <a:rPr lang="hr-HR" sz="1600" baseline="0" dirty="0" smtClean="0"/>
                        <a:t> temeljne pojmove</a:t>
                      </a:r>
                    </a:p>
                    <a:p>
                      <a:r>
                        <a:rPr lang="hr-HR" sz="1600" baseline="0" dirty="0" smtClean="0"/>
                        <a:t>-razumije gradivo, ali ga ne zna primijeniti, niti obrazložiti vlastitim primjerima</a:t>
                      </a:r>
                    </a:p>
                    <a:p>
                      <a:r>
                        <a:rPr lang="hr-HR" sz="1600" baseline="0" dirty="0" smtClean="0"/>
                        <a:t>-uz pomoć nastavnika rješava jednostavnije zadatke</a:t>
                      </a:r>
                    </a:p>
                    <a:p>
                      <a:r>
                        <a:rPr lang="hr-HR" sz="1600" baseline="0" dirty="0" smtClean="0"/>
                        <a:t>-nije dovoljno samostalan</a:t>
                      </a:r>
                    </a:p>
                  </a:txBody>
                  <a:tcPr/>
                </a:tc>
              </a:tr>
              <a:tr h="1016577">
                <a:tc>
                  <a:txBody>
                    <a:bodyPr/>
                    <a:lstStyle/>
                    <a:p>
                      <a:r>
                        <a:rPr lang="hr-HR" sz="1800" dirty="0" smtClean="0"/>
                        <a:t>Vrlo dobar</a:t>
                      </a:r>
                      <a:endParaRPr lang="hr-HR" sz="1800" dirty="0"/>
                    </a:p>
                  </a:txBody>
                  <a:tcPr/>
                </a:tc>
                <a:tc>
                  <a:txBody>
                    <a:bodyPr/>
                    <a:lstStyle/>
                    <a:p>
                      <a:r>
                        <a:rPr lang="hr-HR" sz="1600" dirty="0" smtClean="0"/>
                        <a:t>-razumije gradivo</a:t>
                      </a:r>
                    </a:p>
                    <a:p>
                      <a:r>
                        <a:rPr lang="hr-HR" sz="1600" dirty="0" smtClean="0"/>
                        <a:t>-služi se</a:t>
                      </a:r>
                      <a:r>
                        <a:rPr lang="hr-HR" sz="1600" baseline="0" dirty="0" smtClean="0"/>
                        <a:t> usvojenim znanjem</a:t>
                      </a:r>
                    </a:p>
                    <a:p>
                      <a:r>
                        <a:rPr lang="hr-HR" sz="1600" baseline="0" dirty="0" smtClean="0"/>
                        <a:t>-navodi vlastite primjere</a:t>
                      </a:r>
                    </a:p>
                    <a:p>
                      <a:r>
                        <a:rPr lang="hr-HR" sz="1600" baseline="0" dirty="0" smtClean="0"/>
                        <a:t>-samostalno rješava i složenije zadatke</a:t>
                      </a:r>
                      <a:endParaRPr lang="hr-HR" sz="1600" dirty="0"/>
                    </a:p>
                  </a:txBody>
                  <a:tcPr/>
                </a:tc>
              </a:tr>
              <a:tr h="1016577">
                <a:tc>
                  <a:txBody>
                    <a:bodyPr/>
                    <a:lstStyle/>
                    <a:p>
                      <a:r>
                        <a:rPr lang="hr-HR" sz="1800" dirty="0" smtClean="0"/>
                        <a:t>Odličan</a:t>
                      </a:r>
                      <a:endParaRPr lang="hr-HR" sz="1800" dirty="0"/>
                    </a:p>
                  </a:txBody>
                  <a:tcPr/>
                </a:tc>
                <a:tc>
                  <a:txBody>
                    <a:bodyPr/>
                    <a:lstStyle/>
                    <a:p>
                      <a:r>
                        <a:rPr lang="hr-HR" sz="1600" dirty="0" smtClean="0"/>
                        <a:t>-stečeno znanje primjenjuje na nove, složenije</a:t>
                      </a:r>
                      <a:r>
                        <a:rPr lang="hr-HR" sz="1600" baseline="0" dirty="0" smtClean="0"/>
                        <a:t> primjere</a:t>
                      </a:r>
                    </a:p>
                    <a:p>
                      <a:r>
                        <a:rPr lang="hr-HR" sz="1600" baseline="0" dirty="0" smtClean="0"/>
                        <a:t>-uspješno uočava i izvršava korelaciju sa srodnim gradivom</a:t>
                      </a:r>
                    </a:p>
                    <a:p>
                      <a:r>
                        <a:rPr lang="hr-HR" sz="1600" baseline="0" dirty="0" smtClean="0"/>
                        <a:t>-sposoban je prenositi znanje drugim učenicima</a:t>
                      </a:r>
                    </a:p>
                    <a:p>
                      <a:r>
                        <a:rPr lang="hr-HR" sz="1600" baseline="0" dirty="0" smtClean="0"/>
                        <a:t>-služi se dodatnim izvorima znanja i informacijama iz različitih medija</a:t>
                      </a:r>
                      <a:endParaRPr lang="hr-HR" sz="1600"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t="-6000" b="-6000"/>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p:txBody>
          <a:bodyPr rtlCol="0">
            <a:normAutofit/>
          </a:bodyPr>
          <a:lstStyle/>
          <a:p>
            <a:pPr algn="l" fontAlgn="auto">
              <a:spcAft>
                <a:spcPts val="0"/>
              </a:spcAft>
              <a:defRPr/>
            </a:pPr>
            <a:r>
              <a:rPr lang="hr-HR" sz="2800" dirty="0" smtClean="0">
                <a:solidFill>
                  <a:schemeClr val="accent2">
                    <a:lumMod val="75000"/>
                  </a:schemeClr>
                </a:solidFill>
                <a:latin typeface="+mn-lt"/>
              </a:rPr>
              <a:t>Je li način praćenja rada učenika jednoznačan, a samim tim i ocjenjivanje objektivno?</a:t>
            </a:r>
            <a:endParaRPr lang="fr-FR" sz="2800" dirty="0" smtClean="0">
              <a:solidFill>
                <a:schemeClr val="accent2">
                  <a:lumMod val="75000"/>
                </a:schemeClr>
              </a:solidFill>
              <a:latin typeface="+mn-lt"/>
            </a:endParaRPr>
          </a:p>
        </p:txBody>
      </p:sp>
      <p:sp>
        <p:nvSpPr>
          <p:cNvPr id="34819" name="Espace réservé du contenu 2"/>
          <p:cNvSpPr>
            <a:spLocks noGrp="1"/>
          </p:cNvSpPr>
          <p:nvPr>
            <p:ph idx="1"/>
          </p:nvPr>
        </p:nvSpPr>
        <p:spPr>
          <a:xfrm>
            <a:off x="395288" y="1484313"/>
            <a:ext cx="8229600" cy="1800225"/>
          </a:xfrm>
        </p:spPr>
        <p:txBody>
          <a:bodyPr/>
          <a:lstStyle/>
          <a:p>
            <a:pPr>
              <a:buFont typeface="Arial" charset="0"/>
              <a:buNone/>
            </a:pPr>
            <a:r>
              <a:rPr lang="hr-HR" sz="2800" smtClean="0">
                <a:solidFill>
                  <a:srgbClr val="002060"/>
                </a:solidFill>
              </a:rPr>
              <a:t>Umjesto ovog važnog pitanja možemo postaviti mnoga</a:t>
            </a:r>
          </a:p>
          <a:p>
            <a:pPr>
              <a:buFont typeface="Arial" charset="0"/>
              <a:buNone/>
            </a:pPr>
            <a:r>
              <a:rPr lang="hr-HR" sz="2800" smtClean="0">
                <a:solidFill>
                  <a:srgbClr val="002060"/>
                </a:solidFill>
              </a:rPr>
              <a:t>koja će nas navesti na podrobnije razmišljanje o</a:t>
            </a:r>
          </a:p>
          <a:p>
            <a:pPr>
              <a:buFont typeface="Arial" charset="0"/>
              <a:buNone/>
            </a:pPr>
            <a:r>
              <a:rPr lang="hr-HR" sz="2800" smtClean="0">
                <a:solidFill>
                  <a:srgbClr val="002060"/>
                </a:solidFill>
              </a:rPr>
              <a:t>problemu:</a:t>
            </a:r>
          </a:p>
        </p:txBody>
      </p:sp>
      <p:sp>
        <p:nvSpPr>
          <p:cNvPr id="4" name="TekstniOkvir 3"/>
          <p:cNvSpPr txBox="1"/>
          <p:nvPr/>
        </p:nvSpPr>
        <p:spPr>
          <a:xfrm>
            <a:off x="395288" y="3141663"/>
            <a:ext cx="8208962" cy="3538537"/>
          </a:xfrm>
          <a:prstGeom prst="rect">
            <a:avLst/>
          </a:prstGeom>
          <a:noFill/>
        </p:spPr>
        <p:txBody>
          <a:bodyPr>
            <a:spAutoFit/>
          </a:bodyPr>
          <a:lstStyle/>
          <a:p>
            <a:pPr>
              <a:defRPr/>
            </a:pPr>
            <a:r>
              <a:rPr lang="hr-HR" sz="2800" dirty="0">
                <a:solidFill>
                  <a:srgbClr val="002060"/>
                </a:solidFill>
                <a:latin typeface="+mn-lt"/>
                <a:cs typeface="+mn-cs"/>
              </a:rPr>
              <a:t>Jesmo li sigurni da naše ocjenjivanje nije subjektivno?</a:t>
            </a:r>
          </a:p>
          <a:p>
            <a:pPr>
              <a:defRPr/>
            </a:pPr>
            <a:r>
              <a:rPr lang="hr-HR" sz="2800" dirty="0">
                <a:solidFill>
                  <a:srgbClr val="002060"/>
                </a:solidFill>
                <a:latin typeface="+mn-lt"/>
                <a:cs typeface="+mn-cs"/>
              </a:rPr>
              <a:t>Koje ocjene bi naši učenici imali kod drugog učitelja?</a:t>
            </a:r>
          </a:p>
          <a:p>
            <a:pPr>
              <a:defRPr/>
            </a:pPr>
            <a:r>
              <a:rPr lang="hr-HR" sz="2800" dirty="0">
                <a:solidFill>
                  <a:srgbClr val="002060"/>
                </a:solidFill>
                <a:latin typeface="+mn-lt"/>
                <a:cs typeface="+mn-cs"/>
              </a:rPr>
              <a:t>Dajem li kao učitelj previše, a tražim premalo?</a:t>
            </a:r>
          </a:p>
          <a:p>
            <a:pPr>
              <a:defRPr/>
            </a:pPr>
            <a:r>
              <a:rPr lang="hr-HR" sz="2800" dirty="0">
                <a:solidFill>
                  <a:srgbClr val="002060"/>
                </a:solidFill>
                <a:latin typeface="+mn-lt"/>
                <a:cs typeface="+mn-cs"/>
              </a:rPr>
              <a:t>Možda obrnuto? Ili optimalno?</a:t>
            </a:r>
          </a:p>
          <a:p>
            <a:pPr>
              <a:defRPr/>
            </a:pPr>
            <a:r>
              <a:rPr lang="hr-HR" sz="2800" dirty="0">
                <a:solidFill>
                  <a:srgbClr val="002060"/>
                </a:solidFill>
                <a:latin typeface="+mn-lt"/>
                <a:cs typeface="+mn-cs"/>
              </a:rPr>
              <a:t>Zapisujem li ocjene na pravom mjestu?</a:t>
            </a:r>
          </a:p>
          <a:p>
            <a:pPr>
              <a:defRPr/>
            </a:pPr>
            <a:r>
              <a:rPr lang="hr-HR" sz="2800" dirty="0">
                <a:solidFill>
                  <a:srgbClr val="002060"/>
                </a:solidFill>
                <a:latin typeface="+mn-lt"/>
                <a:cs typeface="+mn-cs"/>
              </a:rPr>
              <a:t>Vodim li na pravi način ostale bilješke u praćenju rada</a:t>
            </a:r>
          </a:p>
          <a:p>
            <a:pPr>
              <a:defRPr/>
            </a:pPr>
            <a:r>
              <a:rPr lang="hr-HR" sz="2800" dirty="0">
                <a:solidFill>
                  <a:srgbClr val="002060"/>
                </a:solidFill>
                <a:latin typeface="+mn-lt"/>
                <a:cs typeface="+mn-cs"/>
              </a:rPr>
              <a:t>učenika?</a:t>
            </a:r>
            <a:endParaRPr lang="fr-FR" sz="2800" dirty="0">
              <a:solidFill>
                <a:srgbClr val="002060"/>
              </a:solidFill>
              <a:latin typeface="+mn-lt"/>
              <a:cs typeface="+mn-cs"/>
            </a:endParaRPr>
          </a:p>
          <a:p>
            <a:pPr>
              <a:defRPr/>
            </a:pPr>
            <a:endParaRPr lang="hr-HR" sz="2800" dirty="0">
              <a:latin typeface="+mn-lt"/>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t="-6000" b="-6000"/>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a:xfrm>
            <a:off x="468313" y="549275"/>
            <a:ext cx="8229600" cy="1143000"/>
          </a:xfrm>
        </p:spPr>
        <p:txBody>
          <a:bodyPr rtlCol="0">
            <a:normAutofit/>
          </a:bodyPr>
          <a:lstStyle/>
          <a:p>
            <a:pPr algn="l" fontAlgn="auto">
              <a:spcAft>
                <a:spcPts val="0"/>
              </a:spcAft>
              <a:defRPr/>
            </a:pPr>
            <a:r>
              <a:rPr lang="hr-HR" sz="2800" dirty="0" smtClean="0">
                <a:solidFill>
                  <a:schemeClr val="accent2">
                    <a:lumMod val="75000"/>
                  </a:schemeClr>
                </a:solidFill>
                <a:latin typeface="+mn-lt"/>
              </a:rPr>
              <a:t>Zaključak</a:t>
            </a:r>
            <a:endParaRPr lang="fr-FR" sz="2800" dirty="0" smtClean="0">
              <a:solidFill>
                <a:schemeClr val="accent2">
                  <a:lumMod val="75000"/>
                </a:schemeClr>
              </a:solidFill>
              <a:latin typeface="+mn-lt"/>
            </a:endParaRPr>
          </a:p>
        </p:txBody>
      </p:sp>
      <p:sp>
        <p:nvSpPr>
          <p:cNvPr id="4099" name="Espace réservé du contenu 2"/>
          <p:cNvSpPr>
            <a:spLocks noGrp="1"/>
          </p:cNvSpPr>
          <p:nvPr>
            <p:ph idx="1"/>
          </p:nvPr>
        </p:nvSpPr>
        <p:spPr>
          <a:xfrm>
            <a:off x="395288" y="1628775"/>
            <a:ext cx="8229600" cy="5229225"/>
          </a:xfrm>
        </p:spPr>
        <p:txBody>
          <a:bodyPr rtlCol="0">
            <a:normAutofit lnSpcReduction="10000"/>
          </a:bodyPr>
          <a:lstStyle/>
          <a:p>
            <a:pPr fontAlgn="auto">
              <a:spcAft>
                <a:spcPts val="0"/>
              </a:spcAft>
              <a:buFont typeface="Arial" pitchFamily="34" charset="0"/>
              <a:buNone/>
              <a:defRPr/>
            </a:pPr>
            <a:r>
              <a:rPr lang="hr-HR" sz="2800" dirty="0" smtClean="0">
                <a:solidFill>
                  <a:srgbClr val="002060"/>
                </a:solidFill>
              </a:rPr>
              <a:t>Ocjenjivanje učenika je jedno od temeljnih nastavnih</a:t>
            </a:r>
          </a:p>
          <a:p>
            <a:pPr fontAlgn="auto">
              <a:spcAft>
                <a:spcPts val="0"/>
              </a:spcAft>
              <a:buFont typeface="Arial" pitchFamily="34" charset="0"/>
              <a:buNone/>
              <a:defRPr/>
            </a:pPr>
            <a:r>
              <a:rPr lang="hr-HR" sz="2800" dirty="0" smtClean="0">
                <a:solidFill>
                  <a:srgbClr val="002060"/>
                </a:solidFill>
              </a:rPr>
              <a:t>umijeća.</a:t>
            </a:r>
          </a:p>
          <a:p>
            <a:pPr fontAlgn="auto">
              <a:spcAft>
                <a:spcPts val="0"/>
              </a:spcAft>
              <a:buFont typeface="Arial" pitchFamily="34" charset="0"/>
              <a:buNone/>
              <a:defRPr/>
            </a:pPr>
            <a:r>
              <a:rPr lang="hr-HR" sz="2800" dirty="0" smtClean="0">
                <a:solidFill>
                  <a:srgbClr val="002060"/>
                </a:solidFill>
              </a:rPr>
              <a:t>Praćenje rada i ocjenjivanje učenika vrlo je kompleksan</a:t>
            </a:r>
          </a:p>
          <a:p>
            <a:pPr fontAlgn="auto">
              <a:spcAft>
                <a:spcPts val="0"/>
              </a:spcAft>
              <a:buFont typeface="Arial" pitchFamily="34" charset="0"/>
              <a:buNone/>
              <a:defRPr/>
            </a:pPr>
            <a:r>
              <a:rPr lang="hr-HR" sz="2800" dirty="0" smtClean="0">
                <a:solidFill>
                  <a:srgbClr val="002060"/>
                </a:solidFill>
              </a:rPr>
              <a:t>problem vezan uz poučavanje.</a:t>
            </a:r>
          </a:p>
          <a:p>
            <a:pPr fontAlgn="auto">
              <a:spcAft>
                <a:spcPts val="0"/>
              </a:spcAft>
              <a:buFont typeface="Arial" pitchFamily="34" charset="0"/>
              <a:buNone/>
              <a:defRPr/>
            </a:pPr>
            <a:r>
              <a:rPr lang="hr-HR" sz="2800" dirty="0" smtClean="0">
                <a:solidFill>
                  <a:srgbClr val="002060"/>
                </a:solidFill>
              </a:rPr>
              <a:t>Nastavni proces treba težiti izražavanju kreativnosti</a:t>
            </a:r>
          </a:p>
          <a:p>
            <a:pPr fontAlgn="auto">
              <a:spcAft>
                <a:spcPts val="0"/>
              </a:spcAft>
              <a:buFont typeface="Arial" pitchFamily="34" charset="0"/>
              <a:buNone/>
              <a:defRPr/>
            </a:pPr>
            <a:r>
              <a:rPr lang="hr-HR" sz="2800" dirty="0" smtClean="0">
                <a:solidFill>
                  <a:srgbClr val="002060"/>
                </a:solidFill>
              </a:rPr>
              <a:t>učitelja i učenika.</a:t>
            </a:r>
          </a:p>
          <a:p>
            <a:pPr fontAlgn="auto">
              <a:spcAft>
                <a:spcPts val="0"/>
              </a:spcAft>
              <a:buFont typeface="Arial" pitchFamily="34" charset="0"/>
              <a:buNone/>
              <a:defRPr/>
            </a:pPr>
            <a:r>
              <a:rPr lang="hr-HR" sz="2800" dirty="0" smtClean="0">
                <a:solidFill>
                  <a:srgbClr val="002060"/>
                </a:solidFill>
              </a:rPr>
              <a:t>Kako ne postoje konkretne i jasne upute koji je najbolji</a:t>
            </a:r>
          </a:p>
          <a:p>
            <a:pPr fontAlgn="auto">
              <a:spcAft>
                <a:spcPts val="0"/>
              </a:spcAft>
              <a:buFont typeface="Arial" pitchFamily="34" charset="0"/>
              <a:buNone/>
              <a:defRPr/>
            </a:pPr>
            <a:r>
              <a:rPr lang="hr-HR" sz="2800" dirty="0" smtClean="0">
                <a:solidFill>
                  <a:srgbClr val="002060"/>
                </a:solidFill>
              </a:rPr>
              <a:t>način praćenja i ocjenjivanja učenika, učitelj se</a:t>
            </a:r>
          </a:p>
          <a:p>
            <a:pPr fontAlgn="auto">
              <a:spcAft>
                <a:spcPts val="0"/>
              </a:spcAft>
              <a:buFont typeface="Arial" pitchFamily="34" charset="0"/>
              <a:buNone/>
              <a:defRPr/>
            </a:pPr>
            <a:r>
              <a:rPr lang="hr-HR" sz="2800" dirty="0" smtClean="0">
                <a:solidFill>
                  <a:srgbClr val="002060"/>
                </a:solidFill>
              </a:rPr>
              <a:t>snalazi i radi na način koji smatra da je najbolji.</a:t>
            </a:r>
          </a:p>
          <a:p>
            <a:pPr fontAlgn="auto">
              <a:spcAft>
                <a:spcPts val="0"/>
              </a:spcAft>
              <a:buFont typeface="Arial" pitchFamily="34" charset="0"/>
              <a:buNone/>
              <a:defRPr/>
            </a:pPr>
            <a:r>
              <a:rPr lang="hr-HR" sz="2800" dirty="0" smtClean="0">
                <a:solidFill>
                  <a:srgbClr val="002060"/>
                </a:solidFill>
              </a:rPr>
              <a:t>Pravilnik propisuje obveze i ograničenja, ali provedba</a:t>
            </a:r>
          </a:p>
          <a:p>
            <a:pPr fontAlgn="auto">
              <a:spcAft>
                <a:spcPts val="0"/>
              </a:spcAft>
              <a:buFont typeface="Arial" pitchFamily="34" charset="0"/>
              <a:buNone/>
              <a:defRPr/>
            </a:pPr>
            <a:r>
              <a:rPr lang="hr-HR" sz="2800" dirty="0" smtClean="0">
                <a:solidFill>
                  <a:srgbClr val="002060"/>
                </a:solidFill>
              </a:rPr>
              <a:t>ovisi isključivo o učitelju.  </a:t>
            </a:r>
            <a:endParaRPr lang="fr-FR" sz="2800" dirty="0" smtClean="0">
              <a:solidFill>
                <a:srgbClr val="00206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endParaRPr lang="hr-HR" smtClean="0"/>
          </a:p>
        </p:txBody>
      </p:sp>
      <p:pic>
        <p:nvPicPr>
          <p:cNvPr id="36866" name="Content Placeholder 3" descr="prez1.jpg"/>
          <p:cNvPicPr>
            <a:picLocks noGrp="1" noChangeAspect="1"/>
          </p:cNvPicPr>
          <p:nvPr>
            <p:ph idx="1"/>
          </p:nvPr>
        </p:nvPicPr>
        <p:blipFill>
          <a:blip r:embed="rId2" cstate="email"/>
          <a:srcRect/>
          <a:stretch>
            <a:fillRect/>
          </a:stretch>
        </p:blipFill>
        <p:spPr>
          <a:xfrm>
            <a:off x="0" y="0"/>
            <a:ext cx="9212263" cy="6858000"/>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endParaRPr lang="hr-HR" smtClean="0"/>
          </a:p>
        </p:txBody>
      </p:sp>
      <p:sp>
        <p:nvSpPr>
          <p:cNvPr id="37890" name="Content Placeholder 2"/>
          <p:cNvSpPr>
            <a:spLocks noGrp="1"/>
          </p:cNvSpPr>
          <p:nvPr>
            <p:ph idx="1"/>
          </p:nvPr>
        </p:nvSpPr>
        <p:spPr/>
        <p:txBody>
          <a:bodyPr/>
          <a:lstStyle/>
          <a:p>
            <a:endParaRPr lang="hr-HR" smtClean="0"/>
          </a:p>
        </p:txBody>
      </p:sp>
      <p:pic>
        <p:nvPicPr>
          <p:cNvPr id="37891" name="Picture 3" descr="prez2.jpg"/>
          <p:cNvPicPr>
            <a:picLocks noChangeAspect="1"/>
          </p:cNvPicPr>
          <p:nvPr/>
        </p:nvPicPr>
        <p:blipFill>
          <a:blip r:embed="rId2" cstate="email"/>
          <a:srcRect/>
          <a:stretch>
            <a:fillRect/>
          </a:stretch>
        </p:blipFill>
        <p:spPr bwMode="auto">
          <a:xfrm>
            <a:off x="0" y="0"/>
            <a:ext cx="9221788"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endParaRPr lang="hr-HR" smtClean="0"/>
          </a:p>
        </p:txBody>
      </p:sp>
      <p:pic>
        <p:nvPicPr>
          <p:cNvPr id="38914" name="Picture 5" descr="prez3.jpg"/>
          <p:cNvPicPr>
            <a:picLocks noChangeAspect="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endParaRPr lang="hr-HR" smtClean="0"/>
          </a:p>
        </p:txBody>
      </p:sp>
      <p:pic>
        <p:nvPicPr>
          <p:cNvPr id="39938" name="Picture 6" descr="prez4.jpg"/>
          <p:cNvPicPr>
            <a:picLocks noChangeAspect="1"/>
          </p:cNvPicPr>
          <p:nvPr/>
        </p:nvPicPr>
        <p:blipFill>
          <a:blip r:embed="rId2" cstate="email"/>
          <a:srcRect/>
          <a:stretch>
            <a:fillRect/>
          </a:stretch>
        </p:blipFill>
        <p:spPr bwMode="auto">
          <a:xfrm>
            <a:off x="0" y="0"/>
            <a:ext cx="9282113"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endParaRPr lang="hr-HR" smtClean="0"/>
          </a:p>
        </p:txBody>
      </p:sp>
      <p:pic>
        <p:nvPicPr>
          <p:cNvPr id="40962" name="Picture 7" descr="prez5.jpg"/>
          <p:cNvPicPr>
            <a:picLocks noChangeAspect="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t="-6000" b="-6000"/>
          </a:stretch>
        </a:blipFill>
        <a:effectLst/>
      </p:bgPr>
    </p:bg>
    <p:spTree>
      <p:nvGrpSpPr>
        <p:cNvPr id="1" name=""/>
        <p:cNvGrpSpPr/>
        <p:nvPr/>
      </p:nvGrpSpPr>
      <p:grpSpPr>
        <a:xfrm>
          <a:off x="0" y="0"/>
          <a:ext cx="0" cy="0"/>
          <a:chOff x="0" y="0"/>
          <a:chExt cx="0" cy="0"/>
        </a:xfrm>
      </p:grpSpPr>
      <p:sp>
        <p:nvSpPr>
          <p:cNvPr id="41986" name="Titre 1"/>
          <p:cNvSpPr>
            <a:spLocks noGrp="1"/>
          </p:cNvSpPr>
          <p:nvPr>
            <p:ph type="title"/>
          </p:nvPr>
        </p:nvSpPr>
        <p:spPr>
          <a:xfrm>
            <a:off x="250825" y="2133600"/>
            <a:ext cx="8229600" cy="2951163"/>
          </a:xfrm>
        </p:spPr>
        <p:txBody>
          <a:bodyPr/>
          <a:lstStyle/>
          <a:p>
            <a:r>
              <a:rPr lang="hr-HR" smtClean="0">
                <a:solidFill>
                  <a:schemeClr val="bg1"/>
                </a:solidFill>
              </a:rPr>
              <a:t>Hvala na pažnji!</a:t>
            </a:r>
            <a:br>
              <a:rPr lang="hr-HR" smtClean="0">
                <a:solidFill>
                  <a:schemeClr val="bg1"/>
                </a:solidFill>
              </a:rPr>
            </a:br>
            <a:r>
              <a:rPr lang="hr-HR" smtClean="0">
                <a:solidFill>
                  <a:schemeClr val="bg1"/>
                </a:solidFill>
              </a:rPr>
              <a:t/>
            </a:r>
            <a:br>
              <a:rPr lang="hr-HR" smtClean="0">
                <a:solidFill>
                  <a:schemeClr val="bg1"/>
                </a:solidFill>
              </a:rPr>
            </a:br>
            <a:r>
              <a:rPr lang="hr-HR" smtClean="0">
                <a:solidFill>
                  <a:schemeClr val="bg1"/>
                </a:solidFill>
              </a:rPr>
              <a:t/>
            </a:r>
            <a:br>
              <a:rPr lang="hr-HR" smtClean="0">
                <a:solidFill>
                  <a:schemeClr val="bg1"/>
                </a:solidFill>
              </a:rPr>
            </a:br>
            <a:r>
              <a:rPr lang="hr-HR" sz="3600" smtClean="0">
                <a:solidFill>
                  <a:schemeClr val="bg1"/>
                </a:solidFill>
              </a:rPr>
              <a:t>Svetlana i Tanja</a:t>
            </a:r>
            <a:endParaRPr lang="fr-FR" sz="3600"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t="-5000" b="-5000"/>
          </a:stretch>
        </a:blipFill>
        <a:effectLst/>
      </p:bgPr>
    </p:bg>
    <p:spTree>
      <p:nvGrpSpPr>
        <p:cNvPr id="1" name=""/>
        <p:cNvGrpSpPr/>
        <p:nvPr/>
      </p:nvGrpSpPr>
      <p:grpSpPr>
        <a:xfrm>
          <a:off x="0" y="0"/>
          <a:ext cx="0" cy="0"/>
          <a:chOff x="0" y="0"/>
          <a:chExt cx="0" cy="0"/>
        </a:xfrm>
      </p:grpSpPr>
      <p:sp>
        <p:nvSpPr>
          <p:cNvPr id="3075" name="Espace réservé du contenu 2"/>
          <p:cNvSpPr>
            <a:spLocks noGrp="1"/>
          </p:cNvSpPr>
          <p:nvPr>
            <p:ph idx="1"/>
          </p:nvPr>
        </p:nvSpPr>
        <p:spPr>
          <a:xfrm>
            <a:off x="1547813" y="333375"/>
            <a:ext cx="7596187" cy="6191250"/>
          </a:xfrm>
        </p:spPr>
        <p:txBody>
          <a:bodyPr rtlCol="0">
            <a:normAutofit fontScale="92500" lnSpcReduction="10000"/>
          </a:bodyPr>
          <a:lstStyle/>
          <a:p>
            <a:pPr fontAlgn="auto">
              <a:spcAft>
                <a:spcPts val="0"/>
              </a:spcAft>
              <a:buFont typeface="Arial" pitchFamily="34" charset="0"/>
              <a:buNone/>
              <a:defRPr/>
            </a:pPr>
            <a:r>
              <a:rPr lang="hr-HR" sz="3000" kern="0" dirty="0" smtClean="0">
                <a:solidFill>
                  <a:srgbClr val="002060"/>
                </a:solidFill>
              </a:rPr>
              <a:t>Pravilnik o načinima, postupcima i elementima</a:t>
            </a:r>
          </a:p>
          <a:p>
            <a:pPr fontAlgn="auto">
              <a:spcAft>
                <a:spcPts val="0"/>
              </a:spcAft>
              <a:buFont typeface="Arial" pitchFamily="34" charset="0"/>
              <a:buNone/>
              <a:defRPr/>
            </a:pPr>
            <a:r>
              <a:rPr lang="hr-HR" sz="3000" kern="0" dirty="0" smtClean="0">
                <a:solidFill>
                  <a:srgbClr val="002060"/>
                </a:solidFill>
              </a:rPr>
              <a:t>vrednovanja učenika u osnovnoj i srednjoj školi</a:t>
            </a:r>
          </a:p>
          <a:p>
            <a:pPr fontAlgn="auto">
              <a:spcAft>
                <a:spcPts val="0"/>
              </a:spcAft>
              <a:buFont typeface="Arial" pitchFamily="34" charset="0"/>
              <a:buNone/>
              <a:defRPr/>
            </a:pPr>
            <a:r>
              <a:rPr lang="hr-HR" sz="3000" kern="0" dirty="0" smtClean="0">
                <a:solidFill>
                  <a:srgbClr val="002060"/>
                </a:solidFill>
              </a:rPr>
              <a:t>(27.rujan 2010.)</a:t>
            </a:r>
            <a:endParaRPr lang="en-US" sz="3000" kern="0" dirty="0" smtClean="0">
              <a:solidFill>
                <a:srgbClr val="002060"/>
              </a:solidFill>
            </a:endParaRPr>
          </a:p>
          <a:p>
            <a:pPr marL="0" indent="0" fontAlgn="auto">
              <a:spcAft>
                <a:spcPts val="0"/>
              </a:spcAft>
              <a:buClr>
                <a:schemeClr val="bg1"/>
              </a:buClr>
              <a:buFont typeface="Arial" pitchFamily="34" charset="0"/>
              <a:buNone/>
              <a:defRPr/>
            </a:pPr>
            <a:r>
              <a:rPr lang="hr-HR" sz="3000" kern="0" dirty="0" smtClean="0">
                <a:solidFill>
                  <a:srgbClr val="002060"/>
                </a:solidFill>
              </a:rPr>
              <a:t>Članak 7.</a:t>
            </a:r>
          </a:p>
          <a:p>
            <a:pPr marL="457200" indent="-457200" fontAlgn="auto">
              <a:spcAft>
                <a:spcPts val="0"/>
              </a:spcAft>
              <a:buClr>
                <a:schemeClr val="bg1"/>
              </a:buClr>
              <a:buFont typeface="Arial" pitchFamily="34" charset="0"/>
              <a:buNone/>
              <a:defRPr/>
            </a:pPr>
            <a:r>
              <a:rPr lang="hr-HR" sz="3000" kern="0" dirty="0" smtClean="0">
                <a:solidFill>
                  <a:srgbClr val="002060"/>
                </a:solidFill>
              </a:rPr>
              <a:t>(2) Usmeno provjeravanje i ocjenjivanje učenika može se provoditi na svakom nastavnom satu bez obveze najave i, u pravilu, ne smije trajati dulje od 10 minuta po učeniku.</a:t>
            </a:r>
          </a:p>
          <a:p>
            <a:pPr marL="457200" indent="-457200" fontAlgn="auto">
              <a:spcAft>
                <a:spcPts val="0"/>
              </a:spcAft>
              <a:buClr>
                <a:schemeClr val="bg1"/>
              </a:buClr>
              <a:buFont typeface="Arial" pitchFamily="34" charset="0"/>
              <a:buNone/>
              <a:defRPr/>
            </a:pPr>
            <a:r>
              <a:rPr lang="hr-HR" sz="3000" kern="0" dirty="0" smtClean="0">
                <a:solidFill>
                  <a:srgbClr val="002060"/>
                </a:solidFill>
              </a:rPr>
              <a:t>(3) U danu kada piše pisanu provjeru, učenik može biti usmeno provjeravan samo iz jednoga nastavnog predmeta, odnosno iz dva nastavna predmeta ako taj dan nema pisanih provjera. Datum svake usmene provjere mora biti unesen u rubriku bilježaka. </a:t>
            </a:r>
            <a:endParaRPr lang="en-US" sz="3000" kern="0" dirty="0" smtClean="0">
              <a:solidFill>
                <a:srgbClr val="002060"/>
              </a:solidFill>
            </a:endParaRPr>
          </a:p>
          <a:p>
            <a:pPr fontAlgn="auto">
              <a:spcAft>
                <a:spcPts val="0"/>
              </a:spcAft>
              <a:buFontTx/>
              <a:buChar char="-"/>
              <a:defRPr/>
            </a:pPr>
            <a:endParaRPr lang="fr-FR" sz="2800" dirty="0" smtClean="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t="-6000" b="-6000"/>
          </a:stretch>
        </a:blipFill>
        <a:effectLst/>
      </p:bgPr>
    </p:bg>
    <p:spTree>
      <p:nvGrpSpPr>
        <p:cNvPr id="1" name=""/>
        <p:cNvGrpSpPr/>
        <p:nvPr/>
      </p:nvGrpSpPr>
      <p:grpSpPr>
        <a:xfrm>
          <a:off x="0" y="0"/>
          <a:ext cx="0" cy="0"/>
          <a:chOff x="0" y="0"/>
          <a:chExt cx="0" cy="0"/>
        </a:xfrm>
      </p:grpSpPr>
      <p:sp>
        <p:nvSpPr>
          <p:cNvPr id="3075" name="Espace réservé du contenu 2"/>
          <p:cNvSpPr>
            <a:spLocks noGrp="1"/>
          </p:cNvSpPr>
          <p:nvPr>
            <p:ph idx="1"/>
          </p:nvPr>
        </p:nvSpPr>
        <p:spPr>
          <a:xfrm>
            <a:off x="1042988" y="765175"/>
            <a:ext cx="6948487" cy="5865813"/>
          </a:xfrm>
        </p:spPr>
        <p:txBody>
          <a:bodyPr rtlCol="0">
            <a:normAutofit/>
          </a:bodyPr>
          <a:lstStyle/>
          <a:p>
            <a:pPr marL="0" indent="0" fontAlgn="auto">
              <a:spcAft>
                <a:spcPts val="0"/>
              </a:spcAft>
              <a:buClr>
                <a:schemeClr val="bg1"/>
              </a:buClr>
              <a:buFont typeface="Arial" pitchFamily="34" charset="0"/>
              <a:buNone/>
              <a:defRPr/>
            </a:pPr>
            <a:r>
              <a:rPr lang="hr-HR" sz="2800" dirty="0" smtClean="0">
                <a:solidFill>
                  <a:srgbClr val="42607C"/>
                </a:solidFill>
              </a:rPr>
              <a:t> </a:t>
            </a:r>
            <a:r>
              <a:rPr lang="hr-HR" sz="2800" kern="0" dirty="0" smtClean="0">
                <a:solidFill>
                  <a:srgbClr val="002060"/>
                </a:solidFill>
              </a:rPr>
              <a:t>Članak 12. – Prava i obveze učitelja     </a:t>
            </a:r>
          </a:p>
          <a:p>
            <a:pPr marL="457200" indent="-457200" fontAlgn="auto">
              <a:spcAft>
                <a:spcPts val="0"/>
              </a:spcAft>
              <a:buClr>
                <a:schemeClr val="bg1"/>
              </a:buClr>
              <a:buFont typeface="Arial" pitchFamily="34" charset="0"/>
              <a:buChar char="•"/>
              <a:defRPr/>
            </a:pPr>
            <a:endParaRPr lang="hr-HR" sz="2800" kern="0" dirty="0" smtClean="0">
              <a:solidFill>
                <a:srgbClr val="002060"/>
              </a:solidFill>
            </a:endParaRPr>
          </a:p>
          <a:p>
            <a:pPr marL="457200" indent="-457200" fontAlgn="auto">
              <a:spcAft>
                <a:spcPts val="0"/>
              </a:spcAft>
              <a:buClr>
                <a:schemeClr val="bg1"/>
              </a:buClr>
              <a:buFont typeface="Arial" pitchFamily="34" charset="0"/>
              <a:buNone/>
              <a:defRPr/>
            </a:pPr>
            <a:r>
              <a:rPr lang="hr-HR" sz="2800" kern="0" dirty="0" smtClean="0">
                <a:solidFill>
                  <a:srgbClr val="002060"/>
                </a:solidFill>
              </a:rPr>
              <a:t>(8) Učitelj ocjenjuje javno u razrednom odjelu osim u iznimnim slučajevima (nastava u bolnici, u kući).</a:t>
            </a:r>
          </a:p>
          <a:p>
            <a:pPr marL="457200" indent="-457200" fontAlgn="auto">
              <a:spcAft>
                <a:spcPts val="0"/>
              </a:spcAft>
              <a:buClr>
                <a:schemeClr val="bg1"/>
              </a:buClr>
              <a:buFont typeface="Arial" pitchFamily="34" charset="0"/>
              <a:buNone/>
              <a:defRPr/>
            </a:pPr>
            <a:endParaRPr lang="hr-HR" sz="2800" kern="0" dirty="0" smtClean="0">
              <a:solidFill>
                <a:srgbClr val="002060"/>
              </a:solidFill>
            </a:endParaRPr>
          </a:p>
          <a:p>
            <a:pPr marL="457200" indent="-457200" fontAlgn="auto">
              <a:spcAft>
                <a:spcPts val="0"/>
              </a:spcAft>
              <a:buClr>
                <a:schemeClr val="bg1"/>
              </a:buClr>
              <a:buFont typeface="Arial" pitchFamily="34" charset="0"/>
              <a:buNone/>
              <a:defRPr/>
            </a:pPr>
            <a:r>
              <a:rPr lang="hr-HR" sz="2800" kern="0" dirty="0" smtClean="0">
                <a:solidFill>
                  <a:srgbClr val="002060"/>
                </a:solidFill>
              </a:rPr>
              <a:t>(9) Učitelj je dužan svaku ocjenu javno priopćiti i obrazložiti učeniku.</a:t>
            </a:r>
          </a:p>
          <a:p>
            <a:pPr marL="457200" indent="-457200" fontAlgn="auto">
              <a:spcAft>
                <a:spcPts val="0"/>
              </a:spcAft>
              <a:buClr>
                <a:schemeClr val="bg1"/>
              </a:buClr>
              <a:buFont typeface="Arial" pitchFamily="34" charset="0"/>
              <a:buNone/>
              <a:defRPr/>
            </a:pPr>
            <a:endParaRPr lang="hr-HR" sz="2800" kern="0" dirty="0" smtClean="0">
              <a:solidFill>
                <a:srgbClr val="002060"/>
              </a:solidFill>
            </a:endParaRPr>
          </a:p>
          <a:p>
            <a:pPr marL="457200" indent="-457200" fontAlgn="auto">
              <a:spcAft>
                <a:spcPts val="0"/>
              </a:spcAft>
              <a:buClr>
                <a:schemeClr val="bg1"/>
              </a:buClr>
              <a:buFont typeface="Arial" pitchFamily="34" charset="0"/>
              <a:buNone/>
              <a:defRPr/>
            </a:pPr>
            <a:r>
              <a:rPr lang="hr-HR" sz="2800" kern="0" dirty="0" smtClean="0">
                <a:solidFill>
                  <a:srgbClr val="002060"/>
                </a:solidFill>
              </a:rPr>
              <a:t>(10) Učitelj je dužan priopćenu ocjenu upisati u imenik u za to odgovarajući odjeljak.</a:t>
            </a:r>
          </a:p>
          <a:p>
            <a:pPr fontAlgn="auto">
              <a:spcAft>
                <a:spcPts val="0"/>
              </a:spcAft>
              <a:buFont typeface="Arial" pitchFamily="34" charset="0"/>
              <a:buNone/>
              <a:defRPr/>
            </a:pPr>
            <a:r>
              <a:rPr lang="fr-FR" sz="2800" dirty="0" smtClean="0">
                <a:solidFill>
                  <a:srgbClr val="002060"/>
                </a:solidFill>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t="-6000" b="-6000"/>
          </a:stretch>
        </a:blipFill>
        <a:effectLst/>
      </p:bgPr>
    </p:bg>
    <p:spTree>
      <p:nvGrpSpPr>
        <p:cNvPr id="1" name=""/>
        <p:cNvGrpSpPr/>
        <p:nvPr/>
      </p:nvGrpSpPr>
      <p:grpSpPr>
        <a:xfrm>
          <a:off x="0" y="0"/>
          <a:ext cx="0" cy="0"/>
          <a:chOff x="0" y="0"/>
          <a:chExt cx="0" cy="0"/>
        </a:xfrm>
      </p:grpSpPr>
      <p:sp>
        <p:nvSpPr>
          <p:cNvPr id="3075" name="Espace réservé du contenu 2"/>
          <p:cNvSpPr>
            <a:spLocks noGrp="1"/>
          </p:cNvSpPr>
          <p:nvPr>
            <p:ph idx="1"/>
          </p:nvPr>
        </p:nvSpPr>
        <p:spPr>
          <a:xfrm>
            <a:off x="1403350" y="476250"/>
            <a:ext cx="7092950" cy="5865813"/>
          </a:xfrm>
        </p:spPr>
        <p:txBody>
          <a:bodyPr rtlCol="0">
            <a:normAutofit/>
          </a:bodyPr>
          <a:lstStyle/>
          <a:p>
            <a:pPr marL="0" indent="0" fontAlgn="auto">
              <a:spcAft>
                <a:spcPts val="0"/>
              </a:spcAft>
              <a:buClr>
                <a:schemeClr val="bg1"/>
              </a:buClr>
              <a:buFont typeface="Arial" pitchFamily="34" charset="0"/>
              <a:buNone/>
              <a:defRPr/>
            </a:pPr>
            <a:r>
              <a:rPr lang="hr-HR" sz="2800" kern="0" dirty="0" smtClean="0">
                <a:solidFill>
                  <a:srgbClr val="002060"/>
                </a:solidFill>
              </a:rPr>
              <a:t>Članak 5. – Vrednovanje učenika s teškoćama</a:t>
            </a:r>
          </a:p>
          <a:p>
            <a:pPr marL="0" indent="0" fontAlgn="auto">
              <a:spcAft>
                <a:spcPts val="0"/>
              </a:spcAft>
              <a:buClr>
                <a:schemeClr val="bg1"/>
              </a:buClr>
              <a:buFont typeface="Arial" pitchFamily="34" charset="0"/>
              <a:buNone/>
              <a:defRPr/>
            </a:pPr>
            <a:endParaRPr lang="hr-HR" sz="2800" kern="0" dirty="0" smtClean="0">
              <a:solidFill>
                <a:srgbClr val="002060"/>
              </a:solidFill>
            </a:endParaRPr>
          </a:p>
          <a:p>
            <a:pPr marL="0" indent="0" fontAlgn="auto">
              <a:spcAft>
                <a:spcPts val="0"/>
              </a:spcAft>
              <a:buClr>
                <a:schemeClr val="bg1"/>
              </a:buClr>
              <a:buFont typeface="Arial" pitchFamily="34" charset="0"/>
              <a:buNone/>
              <a:defRPr/>
            </a:pPr>
            <a:r>
              <a:rPr lang="hr-HR" sz="2800" kern="0" dirty="0" smtClean="0">
                <a:solidFill>
                  <a:srgbClr val="002060"/>
                </a:solidFill>
              </a:rPr>
              <a:t>(6) Ako učenik ima izražene teškoće u   </a:t>
            </a:r>
          </a:p>
          <a:p>
            <a:pPr marL="0" indent="0" fontAlgn="auto">
              <a:spcAft>
                <a:spcPts val="0"/>
              </a:spcAft>
              <a:buClr>
                <a:schemeClr val="bg1"/>
              </a:buClr>
              <a:buFont typeface="Arial" pitchFamily="34" charset="0"/>
              <a:buNone/>
              <a:defRPr/>
            </a:pPr>
            <a:r>
              <a:rPr lang="hr-HR" sz="2800" kern="0" dirty="0" smtClean="0">
                <a:solidFill>
                  <a:srgbClr val="002060"/>
                </a:solidFill>
              </a:rPr>
              <a:t>    glasovno-govornoj komunikaciji, može mu se </a:t>
            </a:r>
          </a:p>
          <a:p>
            <a:pPr marL="0" indent="0" fontAlgn="auto">
              <a:spcAft>
                <a:spcPts val="0"/>
              </a:spcAft>
              <a:buClr>
                <a:schemeClr val="bg1"/>
              </a:buClr>
              <a:buFont typeface="Arial" pitchFamily="34" charset="0"/>
              <a:buNone/>
              <a:defRPr/>
            </a:pPr>
            <a:r>
              <a:rPr lang="hr-HR" sz="2800" kern="0" dirty="0" smtClean="0">
                <a:solidFill>
                  <a:srgbClr val="002060"/>
                </a:solidFill>
              </a:rPr>
              <a:t>    omogućiti provjeravanje u pisanome obliku u </a:t>
            </a:r>
          </a:p>
          <a:p>
            <a:pPr marL="0" indent="0" fontAlgn="auto">
              <a:spcAft>
                <a:spcPts val="0"/>
              </a:spcAft>
              <a:buClr>
                <a:schemeClr val="bg1"/>
              </a:buClr>
              <a:buFont typeface="Arial" pitchFamily="34" charset="0"/>
              <a:buNone/>
              <a:defRPr/>
            </a:pPr>
            <a:r>
              <a:rPr lang="hr-HR" sz="2800" kern="0" dirty="0" smtClean="0">
                <a:solidFill>
                  <a:srgbClr val="002060"/>
                </a:solidFill>
              </a:rPr>
              <a:t>    dogovoru s razrednim vijećem.</a:t>
            </a:r>
          </a:p>
          <a:p>
            <a:pPr fontAlgn="auto">
              <a:spcAft>
                <a:spcPts val="0"/>
              </a:spcAft>
              <a:buClr>
                <a:schemeClr val="bg1"/>
              </a:buClr>
              <a:buFont typeface="Arial" pitchFamily="34" charset="0"/>
              <a:buNone/>
              <a:defRPr/>
            </a:pPr>
            <a:r>
              <a:rPr lang="hr-HR" sz="2800" kern="0" dirty="0" smtClean="0">
                <a:solidFill>
                  <a:srgbClr val="002060"/>
                </a:solidFill>
              </a:rPr>
              <a:t>(7) Ako učenik ima izražene teškoće u pisanoj </a:t>
            </a:r>
          </a:p>
          <a:p>
            <a:pPr fontAlgn="auto">
              <a:spcAft>
                <a:spcPts val="0"/>
              </a:spcAft>
              <a:buClr>
                <a:schemeClr val="bg1"/>
              </a:buClr>
              <a:buFont typeface="Arial" pitchFamily="34" charset="0"/>
              <a:buNone/>
              <a:defRPr/>
            </a:pPr>
            <a:r>
              <a:rPr lang="hr-HR" sz="2800" kern="0" dirty="0" smtClean="0">
                <a:solidFill>
                  <a:srgbClr val="002060"/>
                </a:solidFill>
              </a:rPr>
              <a:t>     komunikaciji, učeniku treba omogućiti </a:t>
            </a:r>
          </a:p>
          <a:p>
            <a:pPr fontAlgn="auto">
              <a:spcAft>
                <a:spcPts val="0"/>
              </a:spcAft>
              <a:buClr>
                <a:schemeClr val="bg1"/>
              </a:buClr>
              <a:buFont typeface="Arial" pitchFamily="34" charset="0"/>
              <a:buNone/>
              <a:defRPr/>
            </a:pPr>
            <a:r>
              <a:rPr lang="hr-HR" sz="2800" kern="0" dirty="0" smtClean="0">
                <a:solidFill>
                  <a:srgbClr val="002060"/>
                </a:solidFill>
              </a:rPr>
              <a:t>     provjeravanje u usmenom obliku u   </a:t>
            </a:r>
          </a:p>
          <a:p>
            <a:pPr fontAlgn="auto">
              <a:spcAft>
                <a:spcPts val="0"/>
              </a:spcAft>
              <a:buClr>
                <a:schemeClr val="bg1"/>
              </a:buClr>
              <a:buFont typeface="Arial" pitchFamily="34" charset="0"/>
              <a:buNone/>
              <a:defRPr/>
            </a:pPr>
            <a:r>
              <a:rPr lang="hr-HR" sz="2800" kern="0" dirty="0" smtClean="0">
                <a:solidFill>
                  <a:srgbClr val="002060"/>
                </a:solidFill>
              </a:rPr>
              <a:t>     dogovoru s razrednim vijećem.</a:t>
            </a:r>
            <a:endParaRPr lang="en-US" sz="2800" kern="0" dirty="0" smtClean="0">
              <a:solidFill>
                <a:srgbClr val="002060"/>
              </a:solidFill>
            </a:endParaRPr>
          </a:p>
          <a:p>
            <a:pPr fontAlgn="auto">
              <a:spcAft>
                <a:spcPts val="0"/>
              </a:spcAft>
              <a:buFont typeface="Arial" pitchFamily="34" charset="0"/>
              <a:buNone/>
              <a:defRPr/>
            </a:pPr>
            <a:endParaRPr lang="fr-FR" sz="2800" dirty="0" smtClean="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t="-6000" b="-6000"/>
          </a:stretch>
        </a:blipFill>
        <a:effectLst/>
      </p:bgPr>
    </p:bg>
    <p:spTree>
      <p:nvGrpSpPr>
        <p:cNvPr id="1" name=""/>
        <p:cNvGrpSpPr/>
        <p:nvPr/>
      </p:nvGrpSpPr>
      <p:grpSpPr>
        <a:xfrm>
          <a:off x="0" y="0"/>
          <a:ext cx="0" cy="0"/>
          <a:chOff x="0" y="0"/>
          <a:chExt cx="0" cy="0"/>
        </a:xfrm>
      </p:grpSpPr>
      <p:sp>
        <p:nvSpPr>
          <p:cNvPr id="3075" name="Espace réservé du contenu 2"/>
          <p:cNvSpPr>
            <a:spLocks noGrp="1"/>
          </p:cNvSpPr>
          <p:nvPr>
            <p:ph idx="1"/>
          </p:nvPr>
        </p:nvSpPr>
        <p:spPr>
          <a:xfrm>
            <a:off x="2195513" y="836613"/>
            <a:ext cx="6948487" cy="5373687"/>
          </a:xfrm>
        </p:spPr>
        <p:txBody>
          <a:bodyPr>
            <a:normAutofit/>
          </a:bodyPr>
          <a:lstStyle/>
          <a:p>
            <a:pPr>
              <a:buFont typeface="Arial" charset="0"/>
              <a:buNone/>
            </a:pPr>
            <a:r>
              <a:rPr lang="hr-HR" sz="2800" smtClean="0">
                <a:solidFill>
                  <a:srgbClr val="002060"/>
                </a:solidFill>
              </a:rPr>
              <a:t>Kada i kako usmeno ispitujemo? </a:t>
            </a:r>
          </a:p>
          <a:p>
            <a:pPr>
              <a:buFont typeface="Arial" charset="0"/>
              <a:buNone/>
            </a:pPr>
            <a:r>
              <a:rPr lang="hr-HR" sz="2800" smtClean="0">
                <a:solidFill>
                  <a:srgbClr val="002060"/>
                </a:solidFill>
              </a:rPr>
              <a:t>Kada upisujemo ocjenu u rubriku “usmeno”?</a:t>
            </a:r>
          </a:p>
          <a:p>
            <a:pPr>
              <a:buFont typeface="Arial" charset="0"/>
              <a:buNone/>
            </a:pPr>
            <a:endParaRPr lang="hr-HR" sz="2800" smtClean="0">
              <a:solidFill>
                <a:srgbClr val="002060"/>
              </a:solidFill>
            </a:endParaRPr>
          </a:p>
          <a:p>
            <a:pPr>
              <a:spcBef>
                <a:spcPct val="0"/>
              </a:spcBef>
              <a:buFont typeface="Arial" charset="0"/>
              <a:buNone/>
            </a:pPr>
            <a:r>
              <a:rPr lang="hr-HR" sz="2800" smtClean="0">
                <a:solidFill>
                  <a:srgbClr val="002060"/>
                </a:solidFill>
              </a:rPr>
              <a:t>- Kad se učenik sam javi za usmeno ispitivanje </a:t>
            </a:r>
          </a:p>
          <a:p>
            <a:pPr>
              <a:spcBef>
                <a:spcPct val="0"/>
              </a:spcBef>
              <a:buFont typeface="Arial" charset="0"/>
              <a:buNone/>
            </a:pPr>
            <a:endParaRPr lang="hr-HR" sz="2800" smtClean="0">
              <a:solidFill>
                <a:srgbClr val="002060"/>
              </a:solidFill>
            </a:endParaRPr>
          </a:p>
          <a:p>
            <a:pPr>
              <a:spcBef>
                <a:spcPct val="0"/>
              </a:spcBef>
              <a:buFont typeface="Arial" charset="0"/>
              <a:buNone/>
            </a:pPr>
            <a:r>
              <a:rPr lang="hr-HR" sz="2800" smtClean="0">
                <a:solidFill>
                  <a:srgbClr val="002060"/>
                </a:solidFill>
              </a:rPr>
              <a:t>- Satovi obrade </a:t>
            </a:r>
          </a:p>
          <a:p>
            <a:pPr>
              <a:spcBef>
                <a:spcPct val="0"/>
              </a:spcBef>
              <a:buFont typeface="Arial" charset="0"/>
              <a:buNone/>
            </a:pPr>
            <a:r>
              <a:rPr lang="hr-HR" sz="2800" smtClean="0">
                <a:solidFill>
                  <a:srgbClr val="002060"/>
                </a:solidFill>
              </a:rPr>
              <a:t>   uvodni dio sata – učenici koji su aktivni </a:t>
            </a:r>
            <a:endParaRPr lang="hr-HR" sz="2800" smtClean="0">
              <a:solidFill>
                <a:srgbClr val="002060"/>
              </a:solidFill>
              <a:latin typeface="Arial" charset="0"/>
            </a:endParaRPr>
          </a:p>
          <a:p>
            <a:pPr>
              <a:spcBef>
                <a:spcPct val="0"/>
              </a:spcBef>
              <a:buFont typeface="Arial" charset="0"/>
              <a:buNone/>
            </a:pPr>
            <a:r>
              <a:rPr lang="hr-HR" sz="2800" smtClean="0">
                <a:solidFill>
                  <a:srgbClr val="002060"/>
                </a:solidFill>
                <a:latin typeface="Arial" charset="0"/>
              </a:rPr>
              <a:t>   </a:t>
            </a:r>
            <a:r>
              <a:rPr lang="hr-HR" sz="2800" smtClean="0">
                <a:solidFill>
                  <a:srgbClr val="002060"/>
                </a:solidFill>
              </a:rPr>
              <a:t>središnji dio sata</a:t>
            </a:r>
          </a:p>
          <a:p>
            <a:pPr>
              <a:buClr>
                <a:schemeClr val="bg1"/>
              </a:buClr>
              <a:buFont typeface="Arial" charset="0"/>
              <a:buNone/>
            </a:pPr>
            <a:r>
              <a:rPr lang="hr-HR" sz="2800" smtClean="0">
                <a:solidFill>
                  <a:srgbClr val="002060"/>
                </a:solidFill>
              </a:rPr>
              <a:t>- Satovi ponavljanja i provjeravanja znanja</a:t>
            </a:r>
          </a:p>
          <a:p>
            <a:pPr>
              <a:buClr>
                <a:schemeClr val="bg1"/>
              </a:buClr>
              <a:buFont typeface="Arial" charset="0"/>
              <a:buNone/>
            </a:pPr>
            <a:r>
              <a:rPr lang="hr-HR" sz="2800" smtClean="0">
                <a:solidFill>
                  <a:srgbClr val="002060"/>
                </a:solidFill>
              </a:rPr>
              <a:t>     zadaci za vježbu, dodatni zadaci- udžbenik ili nastavni listić</a:t>
            </a:r>
          </a:p>
          <a:p>
            <a:pPr>
              <a:buFont typeface="Arial" charset="0"/>
              <a:buNone/>
            </a:pPr>
            <a:endParaRPr lang="fr-FR" sz="2800" smtClean="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t="-6000" b="-6000"/>
          </a:stretch>
        </a:blipFill>
        <a:effectLst/>
      </p:bgPr>
    </p:bg>
    <p:spTree>
      <p:nvGrpSpPr>
        <p:cNvPr id="1" name=""/>
        <p:cNvGrpSpPr/>
        <p:nvPr/>
      </p:nvGrpSpPr>
      <p:grpSpPr>
        <a:xfrm>
          <a:off x="0" y="0"/>
          <a:ext cx="0" cy="0"/>
          <a:chOff x="0" y="0"/>
          <a:chExt cx="0" cy="0"/>
        </a:xfrm>
      </p:grpSpPr>
      <p:sp>
        <p:nvSpPr>
          <p:cNvPr id="3075" name="Espace réservé du contenu 2"/>
          <p:cNvSpPr>
            <a:spLocks noGrp="1"/>
          </p:cNvSpPr>
          <p:nvPr>
            <p:ph idx="1"/>
          </p:nvPr>
        </p:nvSpPr>
        <p:spPr>
          <a:xfrm>
            <a:off x="2195513" y="404813"/>
            <a:ext cx="6948487" cy="5865812"/>
          </a:xfrm>
        </p:spPr>
        <p:txBody>
          <a:bodyPr rtlCol="0">
            <a:normAutofit/>
          </a:bodyPr>
          <a:lstStyle/>
          <a:p>
            <a:pPr fontAlgn="auto">
              <a:spcAft>
                <a:spcPts val="0"/>
              </a:spcAft>
              <a:buFont typeface="Arial" pitchFamily="34" charset="0"/>
              <a:buNone/>
              <a:defRPr/>
            </a:pPr>
            <a:r>
              <a:rPr lang="hr-HR" sz="2800" dirty="0" smtClean="0">
                <a:solidFill>
                  <a:schemeClr val="accent2">
                    <a:lumMod val="75000"/>
                  </a:schemeClr>
                </a:solidFill>
              </a:rPr>
              <a:t>Načini usmenog ispitivanja</a:t>
            </a:r>
          </a:p>
          <a:p>
            <a:pPr fontAlgn="auto">
              <a:spcAft>
                <a:spcPts val="0"/>
              </a:spcAft>
              <a:buFont typeface="Arial" pitchFamily="34" charset="0"/>
              <a:buNone/>
              <a:defRPr/>
            </a:pPr>
            <a:endParaRPr lang="hr-HR" sz="2800" dirty="0" smtClean="0">
              <a:solidFill>
                <a:srgbClr val="002060"/>
              </a:solidFill>
            </a:endParaRPr>
          </a:p>
          <a:p>
            <a:pPr fontAlgn="auto">
              <a:spcAft>
                <a:spcPts val="0"/>
              </a:spcAft>
              <a:buFontTx/>
              <a:buChar char="-"/>
              <a:defRPr/>
            </a:pPr>
            <a:r>
              <a:rPr lang="hr-HR" sz="2800" dirty="0" smtClean="0">
                <a:solidFill>
                  <a:srgbClr val="002060"/>
                </a:solidFill>
              </a:rPr>
              <a:t>na ploči pred cijelim razredom</a:t>
            </a:r>
          </a:p>
          <a:p>
            <a:pPr fontAlgn="auto">
              <a:spcAft>
                <a:spcPts val="0"/>
              </a:spcAft>
              <a:buFontTx/>
              <a:buChar char="-"/>
              <a:defRPr/>
            </a:pPr>
            <a:endParaRPr lang="hr-HR" sz="2800" dirty="0" smtClean="0">
              <a:solidFill>
                <a:srgbClr val="002060"/>
              </a:solidFill>
            </a:endParaRPr>
          </a:p>
          <a:p>
            <a:pPr fontAlgn="auto">
              <a:spcAft>
                <a:spcPts val="0"/>
              </a:spcAft>
              <a:buFontTx/>
              <a:buChar char="-"/>
              <a:defRPr/>
            </a:pPr>
            <a:r>
              <a:rPr lang="hr-HR" sz="2800" dirty="0" smtClean="0">
                <a:solidFill>
                  <a:srgbClr val="002060"/>
                </a:solidFill>
              </a:rPr>
              <a:t>individualno ili grupno</a:t>
            </a:r>
          </a:p>
          <a:p>
            <a:pPr fontAlgn="auto">
              <a:spcAft>
                <a:spcPts val="0"/>
              </a:spcAft>
              <a:buFontTx/>
              <a:buChar char="-"/>
              <a:defRPr/>
            </a:pPr>
            <a:endParaRPr lang="hr-HR" sz="2800" dirty="0" smtClean="0">
              <a:solidFill>
                <a:srgbClr val="002060"/>
              </a:solidFill>
            </a:endParaRPr>
          </a:p>
          <a:p>
            <a:pPr fontAlgn="auto">
              <a:spcAft>
                <a:spcPts val="0"/>
              </a:spcAft>
              <a:buFontTx/>
              <a:buChar char="-"/>
              <a:defRPr/>
            </a:pPr>
            <a:r>
              <a:rPr lang="hr-HR" sz="2800" dirty="0" smtClean="0">
                <a:solidFill>
                  <a:srgbClr val="002060"/>
                </a:solidFill>
              </a:rPr>
              <a:t>razgovor ili matematički zadaci</a:t>
            </a:r>
          </a:p>
          <a:p>
            <a:pPr fontAlgn="auto">
              <a:spcAft>
                <a:spcPts val="0"/>
              </a:spcAft>
              <a:buFontTx/>
              <a:buChar char="-"/>
              <a:defRPr/>
            </a:pPr>
            <a:endParaRPr lang="hr-HR" sz="2800" dirty="0" smtClean="0">
              <a:solidFill>
                <a:srgbClr val="002060"/>
              </a:solidFill>
            </a:endParaRPr>
          </a:p>
          <a:p>
            <a:pPr fontAlgn="auto">
              <a:spcAft>
                <a:spcPts val="0"/>
              </a:spcAft>
              <a:buFontTx/>
              <a:buChar char="-"/>
              <a:defRPr/>
            </a:pPr>
            <a:r>
              <a:rPr lang="hr-HR" sz="2800" dirty="0" smtClean="0">
                <a:solidFill>
                  <a:srgbClr val="002060"/>
                </a:solidFill>
              </a:rPr>
              <a:t>mogućnost postavljanja potpitanja i pomoći učitelja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t="-6000" b="-6000"/>
          </a:stretch>
        </a:blipFill>
        <a:effectLst/>
      </p:bgPr>
    </p:bg>
    <p:spTree>
      <p:nvGrpSpPr>
        <p:cNvPr id="1" name=""/>
        <p:cNvGrpSpPr/>
        <p:nvPr/>
      </p:nvGrpSpPr>
      <p:grpSpPr>
        <a:xfrm>
          <a:off x="0" y="0"/>
          <a:ext cx="0" cy="0"/>
          <a:chOff x="0" y="0"/>
          <a:chExt cx="0" cy="0"/>
        </a:xfrm>
      </p:grpSpPr>
      <p:sp>
        <p:nvSpPr>
          <p:cNvPr id="3075" name="Espace réservé du contenu 2"/>
          <p:cNvSpPr>
            <a:spLocks noGrp="1"/>
          </p:cNvSpPr>
          <p:nvPr>
            <p:ph idx="1"/>
          </p:nvPr>
        </p:nvSpPr>
        <p:spPr>
          <a:xfrm>
            <a:off x="2051050" y="549275"/>
            <a:ext cx="6948488" cy="5864225"/>
          </a:xfrm>
        </p:spPr>
        <p:txBody>
          <a:bodyPr rtlCol="0">
            <a:normAutofit/>
          </a:bodyPr>
          <a:lstStyle/>
          <a:p>
            <a:pPr fontAlgn="auto">
              <a:spcAft>
                <a:spcPts val="0"/>
              </a:spcAft>
              <a:buFont typeface="Arial" pitchFamily="34" charset="0"/>
              <a:buNone/>
              <a:defRPr/>
            </a:pPr>
            <a:r>
              <a:rPr lang="hr-HR" sz="2800" dirty="0" smtClean="0">
                <a:solidFill>
                  <a:schemeClr val="accent2">
                    <a:lumMod val="75000"/>
                  </a:schemeClr>
                </a:solidFill>
              </a:rPr>
              <a:t>Mogući elementi ocjenjivanja u matematici</a:t>
            </a:r>
          </a:p>
          <a:p>
            <a:pPr fontAlgn="auto">
              <a:spcAft>
                <a:spcPts val="0"/>
              </a:spcAft>
              <a:buFont typeface="Arial" pitchFamily="34" charset="0"/>
              <a:buNone/>
              <a:defRPr/>
            </a:pPr>
            <a:endParaRPr lang="hr-HR" sz="2800" dirty="0" smtClean="0">
              <a:solidFill>
                <a:srgbClr val="42607C"/>
              </a:solidFill>
            </a:endParaRPr>
          </a:p>
          <a:p>
            <a:pPr fontAlgn="auto">
              <a:spcAft>
                <a:spcPts val="0"/>
              </a:spcAft>
              <a:buFont typeface="Arial" pitchFamily="34" charset="0"/>
              <a:buNone/>
              <a:defRPr/>
            </a:pPr>
            <a:r>
              <a:rPr lang="hr-HR" sz="2800" dirty="0" smtClean="0">
                <a:solidFill>
                  <a:srgbClr val="002060"/>
                </a:solidFill>
              </a:rPr>
              <a:t>-   znanje </a:t>
            </a:r>
          </a:p>
          <a:p>
            <a:pPr fontAlgn="auto">
              <a:spcAft>
                <a:spcPts val="0"/>
              </a:spcAft>
              <a:buFontTx/>
              <a:buChar char="-"/>
              <a:defRPr/>
            </a:pPr>
            <a:r>
              <a:rPr lang="hr-HR" sz="2800" dirty="0" smtClean="0">
                <a:solidFill>
                  <a:srgbClr val="002060"/>
                </a:solidFill>
              </a:rPr>
              <a:t>razumijevanje</a:t>
            </a:r>
          </a:p>
          <a:p>
            <a:pPr fontAlgn="auto">
              <a:spcAft>
                <a:spcPts val="0"/>
              </a:spcAft>
              <a:buFontTx/>
              <a:buChar char="-"/>
              <a:defRPr/>
            </a:pPr>
            <a:r>
              <a:rPr lang="hr-HR" sz="2800" dirty="0" smtClean="0">
                <a:solidFill>
                  <a:srgbClr val="002060"/>
                </a:solidFill>
              </a:rPr>
              <a:t>primjena</a:t>
            </a:r>
          </a:p>
          <a:p>
            <a:pPr fontAlgn="auto">
              <a:spcAft>
                <a:spcPts val="0"/>
              </a:spcAft>
              <a:buFontTx/>
              <a:buChar char="-"/>
              <a:defRPr/>
            </a:pPr>
            <a:r>
              <a:rPr lang="hr-HR" sz="2800" dirty="0" smtClean="0">
                <a:solidFill>
                  <a:srgbClr val="002060"/>
                </a:solidFill>
              </a:rPr>
              <a:t>originalnost – kreativnost</a:t>
            </a:r>
          </a:p>
          <a:p>
            <a:pPr fontAlgn="auto">
              <a:spcAft>
                <a:spcPts val="0"/>
              </a:spcAft>
              <a:buFontTx/>
              <a:buChar char="-"/>
              <a:defRPr/>
            </a:pPr>
            <a:r>
              <a:rPr lang="hr-HR" sz="2800" dirty="0" smtClean="0">
                <a:solidFill>
                  <a:srgbClr val="002060"/>
                </a:solidFill>
              </a:rPr>
              <a:t>trud</a:t>
            </a:r>
          </a:p>
          <a:p>
            <a:pPr fontAlgn="auto">
              <a:spcAft>
                <a:spcPts val="0"/>
              </a:spcAft>
              <a:buFont typeface="Arial" pitchFamily="34" charset="0"/>
              <a:buNone/>
              <a:defRPr/>
            </a:pPr>
            <a:r>
              <a:rPr lang="hr-HR" sz="2800" dirty="0" smtClean="0">
                <a:solidFill>
                  <a:srgbClr val="002060"/>
                </a:solidFill>
              </a:rPr>
              <a:t>-   eventualna komunikacija, izražavanje</a:t>
            </a:r>
            <a:endParaRPr lang="fr-FR" sz="2800" dirty="0" smtClean="0">
              <a:solidFill>
                <a:srgbClr val="00206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t="-6000" b="-6000"/>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a:xfrm>
            <a:off x="2195513" y="260350"/>
            <a:ext cx="6948487" cy="1143000"/>
          </a:xfrm>
        </p:spPr>
        <p:txBody>
          <a:bodyPr rtlCol="0">
            <a:normAutofit/>
          </a:bodyPr>
          <a:lstStyle/>
          <a:p>
            <a:pPr algn="l" fontAlgn="auto">
              <a:spcAft>
                <a:spcPts val="0"/>
              </a:spcAft>
              <a:defRPr/>
            </a:pPr>
            <a:r>
              <a:rPr lang="hr-HR" sz="2800" dirty="0" smtClean="0">
                <a:solidFill>
                  <a:schemeClr val="accent2">
                    <a:lumMod val="75000"/>
                  </a:schemeClr>
                </a:solidFill>
              </a:rPr>
              <a:t>Ispravak ocjene iz usmenog ispitivanja</a:t>
            </a:r>
            <a:endParaRPr lang="fr-FR" sz="2800" dirty="0" smtClean="0">
              <a:solidFill>
                <a:schemeClr val="accent2">
                  <a:lumMod val="75000"/>
                </a:schemeClr>
              </a:solidFill>
            </a:endParaRPr>
          </a:p>
        </p:txBody>
      </p:sp>
      <p:sp>
        <p:nvSpPr>
          <p:cNvPr id="21507" name="Espace réservé du contenu 2"/>
          <p:cNvSpPr>
            <a:spLocks noGrp="1"/>
          </p:cNvSpPr>
          <p:nvPr>
            <p:ph idx="1"/>
          </p:nvPr>
        </p:nvSpPr>
        <p:spPr>
          <a:xfrm>
            <a:off x="2195513" y="1268413"/>
            <a:ext cx="6948487" cy="2160587"/>
          </a:xfrm>
        </p:spPr>
        <p:txBody>
          <a:bodyPr/>
          <a:lstStyle/>
          <a:p>
            <a:pPr>
              <a:buFontTx/>
              <a:buChar char="-"/>
            </a:pPr>
            <a:r>
              <a:rPr lang="hr-HR" sz="2800" smtClean="0">
                <a:solidFill>
                  <a:srgbClr val="002060"/>
                </a:solidFill>
              </a:rPr>
              <a:t>nema ispravaka – skupljamo ocjene</a:t>
            </a:r>
          </a:p>
          <a:p>
            <a:pPr>
              <a:buFontTx/>
              <a:buChar char="-"/>
            </a:pPr>
            <a:r>
              <a:rPr lang="hr-HR" sz="2800" smtClean="0">
                <a:solidFill>
                  <a:srgbClr val="002060"/>
                </a:solidFill>
              </a:rPr>
              <a:t>usmeno ispitivanje za 10 dana</a:t>
            </a:r>
          </a:p>
          <a:p>
            <a:pPr>
              <a:buFont typeface="Arial" charset="0"/>
              <a:buNone/>
            </a:pPr>
            <a:r>
              <a:rPr lang="hr-HR" sz="2800" smtClean="0">
                <a:solidFill>
                  <a:srgbClr val="002060"/>
                </a:solidFill>
              </a:rPr>
              <a:t>-   satovi analize ispita znanja daju priliku učenicima odgovarati za veću ocjenu</a:t>
            </a:r>
            <a:endParaRPr lang="fr-FR" sz="2800" smtClean="0">
              <a:solidFill>
                <a:srgbClr val="002060"/>
              </a:solidFill>
            </a:endParaRPr>
          </a:p>
        </p:txBody>
      </p:sp>
      <p:sp>
        <p:nvSpPr>
          <p:cNvPr id="4" name="Titre 1"/>
          <p:cNvSpPr txBox="1">
            <a:spLocks/>
          </p:cNvSpPr>
          <p:nvPr/>
        </p:nvSpPr>
        <p:spPr>
          <a:xfrm>
            <a:off x="2339975" y="3284538"/>
            <a:ext cx="6804025" cy="1143000"/>
          </a:xfrm>
          <a:prstGeom prst="rect">
            <a:avLst/>
          </a:prstGeom>
        </p:spPr>
        <p:txBody>
          <a:bodyPr anchor="ctr">
            <a:normAutofit/>
          </a:bodyPr>
          <a:lstStyle/>
          <a:p>
            <a:pPr fontAlgn="auto">
              <a:spcAft>
                <a:spcPts val="0"/>
              </a:spcAft>
              <a:defRPr/>
            </a:pPr>
            <a:r>
              <a:rPr lang="hr-HR" sz="2800" dirty="0">
                <a:solidFill>
                  <a:schemeClr val="accent2">
                    <a:lumMod val="75000"/>
                  </a:schemeClr>
                </a:solidFill>
                <a:latin typeface="+mj-lt"/>
                <a:ea typeface="+mj-ea"/>
                <a:cs typeface="+mj-cs"/>
              </a:rPr>
              <a:t>Analiza usmenog ispitivanja</a:t>
            </a:r>
            <a:endParaRPr lang="fr-FR" sz="2800" dirty="0">
              <a:solidFill>
                <a:schemeClr val="accent2">
                  <a:lumMod val="75000"/>
                </a:schemeClr>
              </a:solidFill>
              <a:latin typeface="+mj-lt"/>
              <a:ea typeface="+mj-ea"/>
              <a:cs typeface="+mj-cs"/>
            </a:endParaRPr>
          </a:p>
        </p:txBody>
      </p:sp>
      <p:sp>
        <p:nvSpPr>
          <p:cNvPr id="5" name="Espace réservé du contenu 2"/>
          <p:cNvSpPr txBox="1">
            <a:spLocks/>
          </p:cNvSpPr>
          <p:nvPr/>
        </p:nvSpPr>
        <p:spPr>
          <a:xfrm>
            <a:off x="2339975" y="4221163"/>
            <a:ext cx="6804025" cy="2376487"/>
          </a:xfrm>
          <a:prstGeom prst="rect">
            <a:avLst/>
          </a:prstGeom>
        </p:spPr>
        <p:txBody>
          <a:bodyPr>
            <a:normAutofit/>
          </a:bodyPr>
          <a:lstStyle/>
          <a:p>
            <a:pPr marL="342900" indent="-342900" fontAlgn="auto">
              <a:spcBef>
                <a:spcPct val="20000"/>
              </a:spcBef>
              <a:spcAft>
                <a:spcPts val="0"/>
              </a:spcAft>
              <a:buFontTx/>
              <a:buChar char="-"/>
              <a:defRPr/>
            </a:pPr>
            <a:r>
              <a:rPr lang="hr-HR" sz="2800" dirty="0">
                <a:solidFill>
                  <a:srgbClr val="002060"/>
                </a:solidFill>
                <a:latin typeface="+mn-lt"/>
                <a:cs typeface="+mn-cs"/>
              </a:rPr>
              <a:t>objasniti učeniku što je znao, a što nije znao i zašto je dobio tu ocjenu</a:t>
            </a:r>
          </a:p>
          <a:p>
            <a:pPr marL="342900" indent="-342900" fontAlgn="auto">
              <a:spcBef>
                <a:spcPct val="20000"/>
              </a:spcBef>
              <a:spcAft>
                <a:spcPts val="0"/>
              </a:spcAft>
              <a:buFont typeface="Arial" pitchFamily="34" charset="0"/>
              <a:buNone/>
              <a:defRPr/>
            </a:pPr>
            <a:r>
              <a:rPr lang="hr-HR" sz="2800" dirty="0">
                <a:solidFill>
                  <a:srgbClr val="002060"/>
                </a:solidFill>
                <a:latin typeface="+mn-lt"/>
                <a:cs typeface="+mn-cs"/>
              </a:rPr>
              <a:t>-   osposobiti učenika za samoprocjenu svojeg znanja i procjenu znanja drugih učenika</a:t>
            </a:r>
            <a:endParaRPr lang="fr-FR" sz="2800" dirty="0">
              <a:solidFill>
                <a:srgbClr val="002060"/>
              </a:solidFill>
              <a:latin typeface="+mn-lt"/>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TotalTime>
  <Words>1192</Words>
  <Application>Microsoft Office PowerPoint</Application>
  <PresentationFormat>Prikaz na zaslonu (4:3)</PresentationFormat>
  <Paragraphs>197</Paragraphs>
  <Slides>29</Slides>
  <Notes>0</Notes>
  <HiddenSlides>0</HiddenSlides>
  <MMClips>0</MMClips>
  <ScaleCrop>false</ScaleCrop>
  <HeadingPairs>
    <vt:vector size="4" baseType="variant">
      <vt:variant>
        <vt:lpstr>Tema</vt:lpstr>
      </vt:variant>
      <vt:variant>
        <vt:i4>1</vt:i4>
      </vt:variant>
      <vt:variant>
        <vt:lpstr>Naslovi slajdova</vt:lpstr>
      </vt:variant>
      <vt:variant>
        <vt:i4>29</vt:i4>
      </vt:variant>
    </vt:vector>
  </HeadingPairs>
  <TitlesOfParts>
    <vt:vector size="30" baseType="lpstr">
      <vt:lpstr>Office tema</vt:lpstr>
      <vt:lpstr>USMENI NAČIN ISPITIVANJA</vt:lpstr>
      <vt:lpstr>Slajd 2</vt:lpstr>
      <vt:lpstr>Slajd 3</vt:lpstr>
      <vt:lpstr>Slajd 4</vt:lpstr>
      <vt:lpstr>Slajd 5</vt:lpstr>
      <vt:lpstr>Slajd 6</vt:lpstr>
      <vt:lpstr>Slajd 7</vt:lpstr>
      <vt:lpstr>Slajd 8</vt:lpstr>
      <vt:lpstr>Ispravak ocjene iz usmenog ispitivanja</vt:lpstr>
      <vt:lpstr>Slajd 10</vt:lpstr>
      <vt:lpstr>Kako usmeno ispitujem?</vt:lpstr>
      <vt:lpstr>Slajd 12</vt:lpstr>
      <vt:lpstr>Slajd 13</vt:lpstr>
      <vt:lpstr>Opasnosti ocjenjivanja</vt:lpstr>
      <vt:lpstr>Ispitivanje učenika s poteškoćama</vt:lpstr>
      <vt:lpstr>Svrha ocjenjivanja</vt:lpstr>
      <vt:lpstr>Prednosti i nedostaci usmenog ispitivanja</vt:lpstr>
      <vt:lpstr>Slajd 18</vt:lpstr>
      <vt:lpstr>Tablica vrednovanja </vt:lpstr>
      <vt:lpstr>Slajd 20</vt:lpstr>
      <vt:lpstr>Slajd 21</vt:lpstr>
      <vt:lpstr>Je li način praćenja rada učenika jednoznačan, a samim tim i ocjenjivanje objektivno?</vt:lpstr>
      <vt:lpstr>Zaključak</vt:lpstr>
      <vt:lpstr>Slajd 24</vt:lpstr>
      <vt:lpstr>Slajd 25</vt:lpstr>
      <vt:lpstr>Slajd 26</vt:lpstr>
      <vt:lpstr>Slajd 27</vt:lpstr>
      <vt:lpstr>Slajd 28</vt:lpstr>
      <vt:lpstr>Hvala na pažnji!   Svetlana i Tanja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USMENI NAČIN ISPITIVANJA</dc:title>
  <dc:creator>DEBELEC</dc:creator>
  <cp:lastModifiedBy>Tamara</cp:lastModifiedBy>
  <cp:revision>73</cp:revision>
  <dcterms:created xsi:type="dcterms:W3CDTF">2012-05-12T07:38:18Z</dcterms:created>
  <dcterms:modified xsi:type="dcterms:W3CDTF">2012-07-05T13:36:58Z</dcterms:modified>
</cp:coreProperties>
</file>