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78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9" r:id="rId20"/>
    <p:sldId id="280" r:id="rId21"/>
    <p:sldId id="281" r:id="rId22"/>
    <p:sldId id="282" r:id="rId23"/>
    <p:sldId id="286" r:id="rId24"/>
    <p:sldId id="283" r:id="rId25"/>
    <p:sldId id="276" r:id="rId26"/>
    <p:sldId id="277" r:id="rId27"/>
    <p:sldId id="284" r:id="rId28"/>
    <p:sldId id="285" r:id="rId2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73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AA14-DEC6-46E5-B1B2-1482B984ABDD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6E9D1-6E05-4CA0-9FE8-7435E4A7310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2623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dio kaže 5&lt;6 i 6&lt;8 pa je sportaša manje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E9D1-6E05-4CA0-9FE8-7435E4A7310A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3017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galon = 3,78541178 litara, boca od 5 galona  =  18.9 litara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E9D1-6E05-4CA0-9FE8-7435E4A7310A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84844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grupni rad, 5 članova</a:t>
            </a:r>
            <a:r>
              <a:rPr lang="hr-HR" baseline="0" dirty="0" smtClean="0"/>
              <a:t> grupe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E9D1-6E05-4CA0-9FE8-7435E4A7310A}" type="slidenum">
              <a:rPr lang="hr-HR" smtClean="0"/>
              <a:pPr/>
              <a:t>26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5309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9133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7804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0834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1967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3849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2461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0777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439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5628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2589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001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2EC4-69CD-408C-96B7-257CDAE75C0A}" type="datetimeFigureOut">
              <a:rPr lang="hr-HR" smtClean="0"/>
              <a:pPr/>
              <a:t>5.7.2012.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27C1E-D4C4-435A-B4D9-7175D736AB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206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jpeg"/><Relationship Id="rId5" Type="http://schemas.openxmlformats.org/officeDocument/2006/relationships/oleObject" Target="../embeddings/oleObject36.bin"/><Relationship Id="rId4" Type="http://schemas.openxmlformats.org/officeDocument/2006/relationships/image" Target="../media/image5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2.png"/><Relationship Id="rId4" Type="http://schemas.openxmlformats.org/officeDocument/2006/relationships/image" Target="../media/image6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image" Target="../media/image74.jpeg"/><Relationship Id="rId9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6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package" Target="../embeddings/Dokument_programa_Microsoft_Office_Word1.docx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hr-HR" sz="6000" b="1" dirty="0" smtClean="0">
                <a:solidFill>
                  <a:srgbClr val="C00000"/>
                </a:solidFill>
                <a:latin typeface="+mn-lt"/>
              </a:rPr>
              <a:t>Razlomci u nastavi matematike</a:t>
            </a:r>
            <a:br>
              <a:rPr lang="hr-HR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hr-HR" sz="6000" b="1" dirty="0" smtClean="0">
                <a:solidFill>
                  <a:srgbClr val="C00000"/>
                </a:solidFill>
                <a:latin typeface="+mn-lt"/>
              </a:rPr>
              <a:t>u osnovnoj školi</a:t>
            </a:r>
            <a:endParaRPr lang="hr-HR" sz="6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797152"/>
            <a:ext cx="6984776" cy="129614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hr-HR" dirty="0" smtClean="0"/>
              <a:t>Stručni skup za učitelje matematike</a:t>
            </a:r>
          </a:p>
          <a:p>
            <a:pPr algn="l"/>
            <a:r>
              <a:rPr lang="hr-HR" dirty="0" smtClean="0"/>
              <a:t>Varaždin, 29. lipnja. 2011.</a:t>
            </a:r>
          </a:p>
          <a:p>
            <a:pPr algn="r"/>
            <a:r>
              <a:rPr lang="hr-HR" dirty="0" smtClean="0"/>
              <a:t>Sanja Stilinović,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</a:p>
          <a:p>
            <a:pPr algn="r"/>
            <a:r>
              <a:rPr lang="hr-HR" dirty="0" smtClean="0"/>
              <a:t> učitelj savjetnik</a:t>
            </a:r>
          </a:p>
          <a:p>
            <a:pPr algn="r"/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01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Zadatak 2:</a:t>
            </a:r>
          </a:p>
          <a:p>
            <a:pPr marL="0" indent="0">
              <a:buNone/>
            </a:pPr>
            <a:r>
              <a:rPr lang="hr-HR" sz="2400" dirty="0" smtClean="0"/>
              <a:t>Prikaži crtežom razlomke te ih poredaj po veličini od najmanjeg</a:t>
            </a:r>
          </a:p>
          <a:p>
            <a:pPr marL="0" indent="0">
              <a:buNone/>
            </a:pP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5186644"/>
              </p:ext>
            </p:extLst>
          </p:nvPr>
        </p:nvGraphicFramePr>
        <p:xfrm>
          <a:off x="539552" y="1556792"/>
          <a:ext cx="876300" cy="723900"/>
        </p:xfrm>
        <a:graphic>
          <a:graphicData uri="http://schemas.openxmlformats.org/presentationml/2006/ole">
            <p:oleObj spid="_x0000_s7386" name="Equation" r:id="rId3" imgW="876240" imgH="723600" progId="Equation.3">
              <p:embed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4293913" y="4337565"/>
            <a:ext cx="2883584" cy="1425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297177" y="4337565"/>
            <a:ext cx="2880320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4293913" y="5042573"/>
            <a:ext cx="2897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96185" y="5762653"/>
            <a:ext cx="2897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17257" y="4306743"/>
            <a:ext cx="0" cy="21637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42529" y="4306744"/>
            <a:ext cx="0" cy="21637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57417" y="4293096"/>
            <a:ext cx="0" cy="21637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3182" y="2833820"/>
            <a:ext cx="2880320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3182" y="3540252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3182" y="4262709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09694" y="2833820"/>
            <a:ext cx="0" cy="2160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91757" y="2830295"/>
            <a:ext cx="2880320" cy="2160240"/>
            <a:chOff x="251520" y="2708920"/>
            <a:chExt cx="2880320" cy="2160240"/>
          </a:xfrm>
        </p:grpSpPr>
        <p:sp>
          <p:nvSpPr>
            <p:cNvPr id="32" name="Rectangle 31"/>
            <p:cNvSpPr/>
            <p:nvPr/>
          </p:nvSpPr>
          <p:spPr>
            <a:xfrm>
              <a:off x="251520" y="2708920"/>
              <a:ext cx="2880320" cy="14152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520" y="4124161"/>
              <a:ext cx="1440160" cy="7449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1411837" y="2830295"/>
            <a:ext cx="0" cy="21637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23342" y="2826770"/>
            <a:ext cx="0" cy="21637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38349" y="2837168"/>
            <a:ext cx="0" cy="21637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9534" y="3518956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07922" y="1772816"/>
            <a:ext cx="2146592" cy="216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oup 26"/>
          <p:cNvGrpSpPr/>
          <p:nvPr/>
        </p:nvGrpSpPr>
        <p:grpSpPr>
          <a:xfrm>
            <a:off x="4507922" y="1772816"/>
            <a:ext cx="2880320" cy="2173888"/>
            <a:chOff x="4572000" y="1909329"/>
            <a:chExt cx="2880320" cy="2173888"/>
          </a:xfrm>
        </p:grpSpPr>
        <p:sp>
          <p:nvSpPr>
            <p:cNvPr id="12" name="Rectangle 11"/>
            <p:cNvSpPr/>
            <p:nvPr/>
          </p:nvSpPr>
          <p:spPr>
            <a:xfrm>
              <a:off x="4572000" y="1922977"/>
              <a:ext cx="2880320" cy="21602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278432" y="1922977"/>
              <a:ext cx="0" cy="21602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011183" y="1922977"/>
              <a:ext cx="0" cy="21602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18592" y="1909329"/>
              <a:ext cx="0" cy="21602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>
          <a:xfrm>
            <a:off x="4513640" y="3221687"/>
            <a:ext cx="288032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99992" y="2500642"/>
            <a:ext cx="288032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8647944"/>
              </p:ext>
            </p:extLst>
          </p:nvPr>
        </p:nvGraphicFramePr>
        <p:xfrm>
          <a:off x="1632934" y="3188024"/>
          <a:ext cx="330167" cy="1015899"/>
        </p:xfrm>
        <a:graphic>
          <a:graphicData uri="http://schemas.openxmlformats.org/presentationml/2006/ole">
            <p:oleObj spid="_x0000_s7387" name="Equation" r:id="rId4" imgW="164880" imgH="5079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7598527"/>
              </p:ext>
            </p:extLst>
          </p:nvPr>
        </p:nvGraphicFramePr>
        <p:xfrm>
          <a:off x="5251805" y="4637645"/>
          <a:ext cx="330200" cy="1016000"/>
        </p:xfrm>
        <a:graphic>
          <a:graphicData uri="http://schemas.openxmlformats.org/presentationml/2006/ole">
            <p:oleObj spid="_x0000_s7388" name="Equation" r:id="rId5" imgW="164880" imgH="50796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02805015"/>
              </p:ext>
            </p:extLst>
          </p:nvPr>
        </p:nvGraphicFramePr>
        <p:xfrm>
          <a:off x="5306934" y="2318770"/>
          <a:ext cx="330200" cy="1016000"/>
        </p:xfrm>
        <a:graphic>
          <a:graphicData uri="http://schemas.openxmlformats.org/presentationml/2006/ole">
            <p:oleObj spid="_x0000_s7389" name="Equation" r:id="rId6" imgW="164880" imgH="5079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08723075"/>
              </p:ext>
            </p:extLst>
          </p:nvPr>
        </p:nvGraphicFramePr>
        <p:xfrm>
          <a:off x="2098675" y="3182253"/>
          <a:ext cx="812800" cy="1016000"/>
        </p:xfrm>
        <a:graphic>
          <a:graphicData uri="http://schemas.openxmlformats.org/presentationml/2006/ole">
            <p:oleObj spid="_x0000_s7390" name="Equation" r:id="rId7" imgW="406080" imgH="5079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1490451"/>
              </p:ext>
            </p:extLst>
          </p:nvPr>
        </p:nvGraphicFramePr>
        <p:xfrm>
          <a:off x="5681730" y="2317750"/>
          <a:ext cx="812800" cy="1016000"/>
        </p:xfrm>
        <a:graphic>
          <a:graphicData uri="http://schemas.openxmlformats.org/presentationml/2006/ole">
            <p:oleObj spid="_x0000_s7391" name="Equation" r:id="rId8" imgW="406080" imgH="50796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46757888"/>
              </p:ext>
            </p:extLst>
          </p:nvPr>
        </p:nvGraphicFramePr>
        <p:xfrm>
          <a:off x="5711825" y="4624388"/>
          <a:ext cx="812800" cy="1016000"/>
        </p:xfrm>
        <a:graphic>
          <a:graphicData uri="http://schemas.openxmlformats.org/presentationml/2006/ole">
            <p:oleObj spid="_x0000_s7392" name="Equation" r:id="rId9" imgW="406080" imgH="5079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255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Zadatak 3: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U 6.b razrednom odjelu      učenika se bavi sportom, a      učenika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ide u školu stranih jezika. Ako je u 6.b 24 učenika što možeš reći o odnosu broja sportaša i broja učenika koji uče strane jezike?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z="2400" dirty="0" smtClean="0"/>
              <a:t>dio učenika uočava: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r-HR" sz="2400" dirty="0"/>
          </a:p>
          <a:p>
            <a:pPr>
              <a:lnSpc>
                <a:spcPct val="150000"/>
              </a:lnSpc>
              <a:buFontTx/>
              <a:buChar char="-"/>
            </a:pPr>
            <a:endParaRPr lang="hr-HR" sz="24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z="2400" dirty="0" smtClean="0"/>
              <a:t>dio učenika uočava                                </a:t>
            </a:r>
            <a:endParaRPr lang="hr-H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zaključuju da je manje onih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koji uče strane jezike</a:t>
            </a: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8336777"/>
              </p:ext>
            </p:extLst>
          </p:nvPr>
        </p:nvGraphicFramePr>
        <p:xfrm>
          <a:off x="3563888" y="904952"/>
          <a:ext cx="215900" cy="723900"/>
        </p:xfrm>
        <a:graphic>
          <a:graphicData uri="http://schemas.openxmlformats.org/presentationml/2006/ole">
            <p:oleObj spid="_x0000_s6331" name="Equation" r:id="rId4" imgW="215640" imgH="723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252699"/>
              </p:ext>
            </p:extLst>
          </p:nvPr>
        </p:nvGraphicFramePr>
        <p:xfrm>
          <a:off x="7236296" y="901184"/>
          <a:ext cx="215900" cy="723900"/>
        </p:xfrm>
        <a:graphic>
          <a:graphicData uri="http://schemas.openxmlformats.org/presentationml/2006/ole">
            <p:oleObj spid="_x0000_s6332" name="Equation" r:id="rId5" imgW="215640" imgH="723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677216"/>
              </p:ext>
            </p:extLst>
          </p:nvPr>
        </p:nvGraphicFramePr>
        <p:xfrm>
          <a:off x="3554413" y="4391025"/>
          <a:ext cx="2668587" cy="903288"/>
        </p:xfrm>
        <a:graphic>
          <a:graphicData uri="http://schemas.openxmlformats.org/presentationml/2006/ole">
            <p:oleObj spid="_x0000_s6333" name="Equation" r:id="rId6" imgW="1498320" imgH="507960" progId="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22427968"/>
              </p:ext>
            </p:extLst>
          </p:nvPr>
        </p:nvGraphicFramePr>
        <p:xfrm>
          <a:off x="1115616" y="3429000"/>
          <a:ext cx="3132348" cy="864096"/>
        </p:xfrm>
        <a:graphic>
          <a:graphicData uri="http://schemas.openxmlformats.org/presentationml/2006/ole">
            <p:oleObj spid="_x0000_s6334" name="Equation" r:id="rId7" imgW="1841400" imgH="50796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89597833"/>
              </p:ext>
            </p:extLst>
          </p:nvPr>
        </p:nvGraphicFramePr>
        <p:xfrm>
          <a:off x="5148064" y="2780928"/>
          <a:ext cx="3296147" cy="1368152"/>
        </p:xfrm>
        <a:graphic>
          <a:graphicData uri="http://schemas.openxmlformats.org/presentationml/2006/ole">
            <p:oleObj spid="_x0000_s6335" name="Equation" r:id="rId8" imgW="1955520" imgH="812520" progId="">
              <p:embed/>
            </p:oleObj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81" y="5294905"/>
            <a:ext cx="2508017" cy="15630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946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2. Množenje razlomaka</a:t>
            </a:r>
          </a:p>
          <a:p>
            <a:pPr marL="0" indent="0">
              <a:buNone/>
            </a:pPr>
            <a:r>
              <a:rPr lang="hr-HR" sz="2400" b="1" dirty="0" smtClean="0"/>
              <a:t>Učeničke aktivnosti:</a:t>
            </a:r>
          </a:p>
          <a:p>
            <a:pPr marL="0" indent="0">
              <a:buNone/>
            </a:pPr>
            <a:r>
              <a:rPr lang="hr-HR" sz="2400" dirty="0" smtClean="0"/>
              <a:t>korištenjem različitih modela otkriti pravilo za množenje razlomaka</a:t>
            </a:r>
          </a:p>
          <a:p>
            <a:pPr marL="0" indent="0">
              <a:buNone/>
            </a:pPr>
            <a:r>
              <a:rPr lang="hr-HR" sz="2400" dirty="0" smtClean="0"/>
              <a:t>Zadatak 1:</a:t>
            </a:r>
          </a:p>
          <a:p>
            <a:pPr marL="0" indent="0">
              <a:buNone/>
            </a:pPr>
            <a:r>
              <a:rPr lang="hr-HR" sz="2400" dirty="0" smtClean="0"/>
              <a:t>U svakoj od 3 boce nalazi se      l tekućine. Koliko je ukupno litara tekućine u tim bocama?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					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ovaj model rješavanja nije prikladan za zadatke u kojima treba izračunati: </a:t>
            </a: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62145396"/>
              </p:ext>
            </p:extLst>
          </p:nvPr>
        </p:nvGraphicFramePr>
        <p:xfrm>
          <a:off x="4020384" y="2475480"/>
          <a:ext cx="215900" cy="723900"/>
        </p:xfrm>
        <a:graphic>
          <a:graphicData uri="http://schemas.openxmlformats.org/presentationml/2006/ole">
            <p:oleObj spid="_x0000_s8368" name="Equation" r:id="rId3" imgW="215640" imgH="723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45165674"/>
              </p:ext>
            </p:extLst>
          </p:nvPr>
        </p:nvGraphicFramePr>
        <p:xfrm>
          <a:off x="773113" y="3644900"/>
          <a:ext cx="3048000" cy="723900"/>
        </p:xfrm>
        <a:graphic>
          <a:graphicData uri="http://schemas.openxmlformats.org/presentationml/2006/ole">
            <p:oleObj spid="_x0000_s8369" name="Equation" r:id="rId4" imgW="3047760" imgH="723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73185996"/>
              </p:ext>
            </p:extLst>
          </p:nvPr>
        </p:nvGraphicFramePr>
        <p:xfrm>
          <a:off x="1259632" y="5589240"/>
          <a:ext cx="1651000" cy="723900"/>
        </p:xfrm>
        <a:graphic>
          <a:graphicData uri="http://schemas.openxmlformats.org/presentationml/2006/ole">
            <p:oleObj spid="_x0000_s8370" name="Equation" r:id="rId5" imgW="1650960" imgH="723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4921320"/>
              </p:ext>
            </p:extLst>
          </p:nvPr>
        </p:nvGraphicFramePr>
        <p:xfrm>
          <a:off x="4644008" y="3645024"/>
          <a:ext cx="977900" cy="723900"/>
        </p:xfrm>
        <a:graphic>
          <a:graphicData uri="http://schemas.openxmlformats.org/presentationml/2006/ole">
            <p:oleObj spid="_x0000_s8371" name="Equation" r:id="rId6" imgW="977760" imgH="723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492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Zadatak 2:</a:t>
            </a:r>
          </a:p>
          <a:p>
            <a:pPr marL="0" indent="0">
              <a:buNone/>
            </a:pPr>
            <a:r>
              <a:rPr lang="hr-HR" sz="2400" dirty="0" smtClean="0"/>
              <a:t>Izračunaj površinu pravokutnika čije stranice imaju duljine  </a:t>
            </a: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10397578"/>
              </p:ext>
            </p:extLst>
          </p:nvPr>
        </p:nvGraphicFramePr>
        <p:xfrm>
          <a:off x="514350" y="1484313"/>
          <a:ext cx="1193800" cy="723900"/>
        </p:xfrm>
        <a:graphic>
          <a:graphicData uri="http://schemas.openxmlformats.org/presentationml/2006/ole">
            <p:oleObj spid="_x0000_s9399" name="Equation" r:id="rId3" imgW="1193760" imgH="723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78514675"/>
              </p:ext>
            </p:extLst>
          </p:nvPr>
        </p:nvGraphicFramePr>
        <p:xfrm>
          <a:off x="1979712" y="2492896"/>
          <a:ext cx="3777866" cy="2376016"/>
        </p:xfrm>
        <a:graphic>
          <a:graphicData uri="http://schemas.openxmlformats.org/presentationml/2006/ole">
            <p:oleObj spid="_x0000_s9400" name="Equation" r:id="rId4" imgW="2019240" imgH="126972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94991598"/>
              </p:ext>
            </p:extLst>
          </p:nvPr>
        </p:nvGraphicFramePr>
        <p:xfrm>
          <a:off x="899592" y="5157192"/>
          <a:ext cx="977900" cy="723900"/>
        </p:xfrm>
        <a:graphic>
          <a:graphicData uri="http://schemas.openxmlformats.org/presentationml/2006/ole">
            <p:oleObj spid="_x0000_s9401" name="Equation" r:id="rId5" imgW="977760" imgH="723600" progId="Equation.3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7380312" y="1772816"/>
            <a:ext cx="504056" cy="216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9086062"/>
              </p:ext>
            </p:extLst>
          </p:nvPr>
        </p:nvGraphicFramePr>
        <p:xfrm>
          <a:off x="7462484" y="4013245"/>
          <a:ext cx="558800" cy="723900"/>
        </p:xfrm>
        <a:graphic>
          <a:graphicData uri="http://schemas.openxmlformats.org/presentationml/2006/ole">
            <p:oleObj spid="_x0000_s9402" name="Equation" r:id="rId6" imgW="558720" imgH="7236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46824896"/>
              </p:ext>
            </p:extLst>
          </p:nvPr>
        </p:nvGraphicFramePr>
        <p:xfrm>
          <a:off x="8035922" y="2719586"/>
          <a:ext cx="482600" cy="266700"/>
        </p:xfrm>
        <a:graphic>
          <a:graphicData uri="http://schemas.openxmlformats.org/presentationml/2006/ole">
            <p:oleObj spid="_x0000_s9403" name="Equation" r:id="rId7" imgW="482400" imgH="2664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622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hr-HR" sz="2400" dirty="0" smtClean="0"/>
              <a:t>Zadatak 3:</a:t>
            </a:r>
          </a:p>
          <a:p>
            <a:pPr marL="0" indent="0">
              <a:buNone/>
            </a:pPr>
            <a:r>
              <a:rPr lang="hr-HR" sz="2400" dirty="0" smtClean="0"/>
              <a:t>Prikaži crtežom           i odredi umnožak. </a:t>
            </a: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6919779"/>
              </p:ext>
            </p:extLst>
          </p:nvPr>
        </p:nvGraphicFramePr>
        <p:xfrm>
          <a:off x="2555776" y="877656"/>
          <a:ext cx="520700" cy="723900"/>
        </p:xfrm>
        <a:graphic>
          <a:graphicData uri="http://schemas.openxmlformats.org/presentationml/2006/ole">
            <p:oleObj spid="_x0000_s10326" name="Equation" r:id="rId3" imgW="520560" imgH="7236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691680" y="1988840"/>
            <a:ext cx="2880320" cy="36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691680" y="4869160"/>
            <a:ext cx="28803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91680" y="4149080"/>
            <a:ext cx="28803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91680" y="3429000"/>
            <a:ext cx="28803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91680" y="2708920"/>
            <a:ext cx="28803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11760" y="1988840"/>
            <a:ext cx="0" cy="360040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31840" y="1988840"/>
            <a:ext cx="0" cy="360040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51920" y="1988840"/>
            <a:ext cx="0" cy="360040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91680" y="3429000"/>
            <a:ext cx="2160240" cy="2160240"/>
          </a:xfrm>
          <a:prstGeom prst="rect">
            <a:avLst/>
          </a:prstGeom>
          <a:solidFill>
            <a:srgbClr val="009900">
              <a:alpha val="40000"/>
            </a:srgb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691680" y="3429000"/>
            <a:ext cx="2880320" cy="2160240"/>
          </a:xfrm>
          <a:prstGeom prst="rect">
            <a:avLst/>
          </a:prstGeom>
          <a:solidFill>
            <a:srgbClr val="CC0099">
              <a:alpha val="40000"/>
            </a:srgb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91034668"/>
              </p:ext>
            </p:extLst>
          </p:nvPr>
        </p:nvGraphicFramePr>
        <p:xfrm>
          <a:off x="5940152" y="3284984"/>
          <a:ext cx="1155700" cy="723900"/>
        </p:xfrm>
        <a:graphic>
          <a:graphicData uri="http://schemas.openxmlformats.org/presentationml/2006/ole">
            <p:oleObj spid="_x0000_s10327" name="Equation" r:id="rId4" imgW="1155600" imgH="723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66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490" y="1683431"/>
            <a:ext cx="3610958" cy="44055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3</a:t>
            </a:r>
            <a:r>
              <a:rPr lang="hr-HR" sz="2400" dirty="0" smtClean="0"/>
              <a:t>. Dijeljenje razlomaka</a:t>
            </a:r>
          </a:p>
          <a:p>
            <a:pPr marL="0" indent="0">
              <a:buNone/>
            </a:pPr>
            <a:r>
              <a:rPr lang="hr-HR" sz="2400" b="1" dirty="0" smtClean="0"/>
              <a:t>Učeničke aktivnosti:</a:t>
            </a:r>
          </a:p>
          <a:p>
            <a:pPr marL="0" indent="0">
              <a:buNone/>
            </a:pPr>
            <a:r>
              <a:rPr lang="hr-HR" sz="2400" dirty="0" smtClean="0"/>
              <a:t>Odgovarajućim modelom objasniti smisao dijeljenja s razlomkom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z="2400" dirty="0" smtClean="0"/>
              <a:t>model površine nije odgovarajući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z="2400" dirty="0" smtClean="0"/>
              <a:t>            interpretiramo: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koliko je </a:t>
            </a:r>
            <a:r>
              <a:rPr lang="hr-HR" sz="2400" dirty="0"/>
              <a:t>potrebno boca </a:t>
            </a:r>
            <a:r>
              <a:rPr lang="hr-HR" sz="2400" dirty="0" smtClean="0"/>
              <a:t>od pola litre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da se u njih rastoči 10 litara vode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0759435"/>
              </p:ext>
            </p:extLst>
          </p:nvPr>
        </p:nvGraphicFramePr>
        <p:xfrm>
          <a:off x="899592" y="2405816"/>
          <a:ext cx="660400" cy="723900"/>
        </p:xfrm>
        <a:graphic>
          <a:graphicData uri="http://schemas.openxmlformats.org/presentationml/2006/ole">
            <p:oleObj spid="_x0000_s11322" name="Equation" r:id="rId5" imgW="660240" imgH="72360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60311"/>
            <a:ext cx="1008112" cy="1289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27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548680"/>
            <a:ext cx="720080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975245" y="548680"/>
            <a:ext cx="3600400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4572000" y="548680"/>
            <a:ext cx="360040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975245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1695325" y="548680"/>
            <a:ext cx="72008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2415405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ectangle 21"/>
          <p:cNvSpPr/>
          <p:nvPr/>
        </p:nvSpPr>
        <p:spPr>
          <a:xfrm>
            <a:off x="3135485" y="553718"/>
            <a:ext cx="72008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3855565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4591443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Rectangle 24"/>
          <p:cNvSpPr/>
          <p:nvPr/>
        </p:nvSpPr>
        <p:spPr>
          <a:xfrm>
            <a:off x="5311523" y="548680"/>
            <a:ext cx="72008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/>
          <p:cNvSpPr/>
          <p:nvPr/>
        </p:nvSpPr>
        <p:spPr>
          <a:xfrm>
            <a:off x="6031603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6751683" y="553718"/>
            <a:ext cx="72008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Rectangle 27"/>
          <p:cNvSpPr/>
          <p:nvPr/>
        </p:nvSpPr>
        <p:spPr>
          <a:xfrm>
            <a:off x="7471763" y="548680"/>
            <a:ext cx="720080" cy="72008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9" name="Content Placeholder 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8354851"/>
              </p:ext>
            </p:extLst>
          </p:nvPr>
        </p:nvGraphicFramePr>
        <p:xfrm>
          <a:off x="2843808" y="3356992"/>
          <a:ext cx="2576286" cy="3054032"/>
        </p:xfrm>
        <a:graphic>
          <a:graphicData uri="http://schemas.openxmlformats.org/presentationml/2006/ole">
            <p:oleObj spid="_x0000_s15510" name="Equation" r:id="rId3" imgW="1638000" imgH="1942920" progId="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772410" y="2132856"/>
            <a:ext cx="7760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sz="2400" dirty="0"/>
              <a:t>učenici trebaju uočiti činjenicu: 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koliko puta smanjimo </a:t>
            </a:r>
            <a:r>
              <a:rPr lang="hr-HR" sz="2400" dirty="0" smtClean="0"/>
              <a:t>djeljenik toliko se puta poveća količnik</a:t>
            </a:r>
            <a:endParaRPr lang="hr-HR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0124657"/>
              </p:ext>
            </p:extLst>
          </p:nvPr>
        </p:nvGraphicFramePr>
        <p:xfrm>
          <a:off x="971600" y="1303470"/>
          <a:ext cx="3227759" cy="792088"/>
        </p:xfrm>
        <a:graphic>
          <a:graphicData uri="http://schemas.openxmlformats.org/presentationml/2006/ole">
            <p:oleObj spid="_x0000_s15511" name="Equation" r:id="rId4" imgW="2070000" imgH="50796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6818500"/>
              </p:ext>
            </p:extLst>
          </p:nvPr>
        </p:nvGraphicFramePr>
        <p:xfrm>
          <a:off x="4572000" y="1273798"/>
          <a:ext cx="3386175" cy="792088"/>
        </p:xfrm>
        <a:graphic>
          <a:graphicData uri="http://schemas.openxmlformats.org/presentationml/2006/ole">
            <p:oleObj spid="_x0000_s15512" name="Equation" r:id="rId5" imgW="2171520" imgH="507960" progId="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971600" y="548680"/>
            <a:ext cx="3600400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478531001"/>
              </p:ext>
            </p:extLst>
          </p:nvPr>
        </p:nvGraphicFramePr>
        <p:xfrm>
          <a:off x="971600" y="3359212"/>
          <a:ext cx="1238250" cy="3054350"/>
        </p:xfrm>
        <a:graphic>
          <a:graphicData uri="http://schemas.openxmlformats.org/presentationml/2006/ole">
            <p:oleObj spid="_x0000_s15513" name="Equation" r:id="rId6" imgW="787320" imgH="194292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602183707"/>
              </p:ext>
            </p:extLst>
          </p:nvPr>
        </p:nvGraphicFramePr>
        <p:xfrm>
          <a:off x="5940152" y="3789040"/>
          <a:ext cx="2676525" cy="1636712"/>
        </p:xfrm>
        <a:graphic>
          <a:graphicData uri="http://schemas.openxmlformats.org/presentationml/2006/ole">
            <p:oleObj spid="_x0000_s15514" name="Equation" r:id="rId7" imgW="1701720" imgH="10411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719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17281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600" dirty="0" smtClean="0"/>
              <a:t>	    interpretiramo: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z="2600" dirty="0" smtClean="0"/>
              <a:t>koliko je čaša od četvrtine litre potrebno da se u njih rastoči litra i pol soka 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23107220"/>
              </p:ext>
            </p:extLst>
          </p:nvPr>
        </p:nvGraphicFramePr>
        <p:xfrm>
          <a:off x="899592" y="332656"/>
          <a:ext cx="682030" cy="699518"/>
        </p:xfrm>
        <a:graphic>
          <a:graphicData uri="http://schemas.openxmlformats.org/presentationml/2006/ole">
            <p:oleObj spid="_x0000_s12351" name="Equation" r:id="rId3" imgW="495000" imgH="507960" progId="">
              <p:embed/>
            </p:oleObj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31" y="4725144"/>
            <a:ext cx="1440160" cy="1440160"/>
          </a:xfrm>
          <a:prstGeom prst="rect">
            <a:avLst/>
          </a:prstGeom>
        </p:spPr>
      </p:pic>
      <p:pic>
        <p:nvPicPr>
          <p:cNvPr id="12326" name="Picture 3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22510"/>
            <a:ext cx="24384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544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4. Brojevni izrazi</a:t>
            </a:r>
          </a:p>
          <a:p>
            <a:pPr>
              <a:buFontTx/>
              <a:buChar char="-"/>
            </a:pPr>
            <a:r>
              <a:rPr lang="hr-HR" sz="2400" dirty="0" smtClean="0"/>
              <a:t>nakon obrade linearnih jednadžbi s </a:t>
            </a:r>
          </a:p>
          <a:p>
            <a:pPr marL="0" indent="0">
              <a:buNone/>
            </a:pPr>
            <a:r>
              <a:rPr lang="hr-HR" sz="2400" dirty="0" smtClean="0"/>
              <a:t>racionalnim koeficijentima učenici često </a:t>
            </a:r>
          </a:p>
          <a:p>
            <a:pPr marL="0" indent="0">
              <a:buNone/>
            </a:pPr>
            <a:r>
              <a:rPr lang="hr-HR" sz="2400" dirty="0" smtClean="0"/>
              <a:t>griješe u rješavanju brojevnih izraza</a:t>
            </a:r>
          </a:p>
          <a:p>
            <a:pPr>
              <a:buFontTx/>
              <a:buChar char="-"/>
            </a:pPr>
            <a:r>
              <a:rPr lang="hr-HR" sz="2400" dirty="0" smtClean="0"/>
              <a:t>primjenjuju tvrdnju: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Iz </a:t>
            </a:r>
            <a:r>
              <a:rPr lang="hr-H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hr-H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hr-H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slijedi </a:t>
            </a:r>
            <a:r>
              <a:rPr lang="hr-H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· c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hr-H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· </a:t>
            </a:r>
            <a:r>
              <a:rPr lang="hr-H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  <a:p>
            <a:pPr>
              <a:buFontTx/>
              <a:buChar char="-"/>
            </a:pPr>
            <a:r>
              <a:rPr lang="hr-HR" sz="2400" dirty="0" smtClean="0"/>
              <a:t>ukoliko znak jednakosti stavimo na </a:t>
            </a:r>
          </a:p>
          <a:p>
            <a:pPr marL="0" indent="0">
              <a:buNone/>
            </a:pPr>
            <a:r>
              <a:rPr lang="hr-HR" sz="2400" dirty="0" smtClean="0"/>
              <a:t>početak, takve pogreške se ne javljaju</a:t>
            </a:r>
          </a:p>
          <a:p>
            <a:pPr>
              <a:buFontTx/>
              <a:buChar char="-"/>
            </a:pPr>
            <a:endParaRPr lang="hr-HR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48537529"/>
              </p:ext>
            </p:extLst>
          </p:nvPr>
        </p:nvGraphicFramePr>
        <p:xfrm>
          <a:off x="5868144" y="980728"/>
          <a:ext cx="2124236" cy="720080"/>
        </p:xfrm>
        <a:graphic>
          <a:graphicData uri="http://schemas.openxmlformats.org/presentationml/2006/ole">
            <p:oleObj spid="_x0000_s14403" name="Equation" r:id="rId3" imgW="1498320" imgH="507960" progId="">
              <p:embed/>
            </p:oleObj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8100392" y="1052736"/>
            <a:ext cx="21602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19152" y="1192106"/>
            <a:ext cx="67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· </a:t>
            </a:r>
            <a:r>
              <a:rPr lang="hr-H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hr-H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2055356"/>
              </p:ext>
            </p:extLst>
          </p:nvPr>
        </p:nvGraphicFramePr>
        <p:xfrm>
          <a:off x="5580112" y="3645024"/>
          <a:ext cx="2216150" cy="2265362"/>
        </p:xfrm>
        <a:graphic>
          <a:graphicData uri="http://schemas.openxmlformats.org/presentationml/2006/ole">
            <p:oleObj spid="_x0000_s14404" name="Equation" r:id="rId4" imgW="1562040" imgH="16002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6136" y="1844824"/>
            <a:ext cx="22044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– 72 + 19 – 55 =</a:t>
            </a:r>
          </a:p>
          <a:p>
            <a:r>
              <a:rPr lang="hr-H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hr-H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38 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="" xmlns:p14="http://schemas.microsoft.com/office/powerpoint/2010/main" val="20541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7. </a:t>
            </a:r>
            <a:r>
              <a:rPr lang="hr-HR" dirty="0"/>
              <a:t>razred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400" dirty="0" smtClean="0"/>
              <a:t>Koeficijent proporcionalnosti</a:t>
            </a:r>
          </a:p>
          <a:p>
            <a:pPr>
              <a:buFontTx/>
              <a:buChar char="-"/>
            </a:pPr>
            <a:r>
              <a:rPr lang="hr-HR" sz="2400" dirty="0" smtClean="0"/>
              <a:t>uvođenjem proporcionalnosti pomoću razmjera i korištenjem strelica učenici imaju poteškoća u rješavanju zadataka:</a:t>
            </a:r>
          </a:p>
          <a:p>
            <a:pPr marL="0" indent="0">
              <a:buNone/>
            </a:pPr>
            <a:r>
              <a:rPr lang="hr-HR" sz="2400" dirty="0" smtClean="0"/>
              <a:t>4.2 kg deterdženta košta 65,10 kn, a 3.6 kg tog istog deterdženta košta 57,60 kn. Što je povoljnije?</a:t>
            </a:r>
          </a:p>
          <a:p>
            <a:pPr>
              <a:buFontTx/>
              <a:buChar char="-"/>
            </a:pPr>
            <a:r>
              <a:rPr lang="hr-HR" sz="2400" dirty="0" smtClean="0"/>
              <a:t>postavljaju shemu koja nema smisla i ne vodi rješenju</a:t>
            </a:r>
          </a:p>
          <a:p>
            <a:pPr marL="0" indent="0">
              <a:buNone/>
            </a:pPr>
            <a:r>
              <a:rPr lang="hr-HR" sz="2400" dirty="0" smtClean="0"/>
              <a:t>	4.2	65.10</a:t>
            </a:r>
          </a:p>
          <a:p>
            <a:pPr marL="0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3.6	57.60</a:t>
            </a:r>
          </a:p>
          <a:p>
            <a:pPr>
              <a:buFontTx/>
              <a:buChar char="-"/>
            </a:pPr>
            <a:r>
              <a:rPr lang="hr-HR" sz="2400" dirty="0" smtClean="0"/>
              <a:t>uvođenjem koeficijenta proporcionalnosti i njegovom interpretacijom (cijena jednog kilograma) zaključuju: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cijena kilograma u prvom slučaju je 15,50 kn</a:t>
            </a:r>
          </a:p>
          <a:p>
            <a:pPr marL="0" indent="0">
              <a:buNone/>
            </a:pPr>
            <a:r>
              <a:rPr lang="hr-HR" sz="2400" dirty="0"/>
              <a:t>	cijena kilograma u </a:t>
            </a:r>
            <a:r>
              <a:rPr lang="hr-HR" sz="2400" dirty="0" smtClean="0"/>
              <a:t>drugom </a:t>
            </a:r>
            <a:r>
              <a:rPr lang="hr-HR" sz="2400" dirty="0"/>
              <a:t>slučaju je </a:t>
            </a:r>
            <a:r>
              <a:rPr lang="hr-HR" sz="2400" dirty="0" smtClean="0"/>
              <a:t>16,00 kn</a:t>
            </a:r>
          </a:p>
          <a:p>
            <a:pPr marL="0" indent="0">
              <a:buNone/>
            </a:pPr>
            <a:r>
              <a:rPr lang="hr-HR" sz="2400" dirty="0" smtClean="0"/>
              <a:t>Povoljnije je kupiti 4.2 kg tog deterdženta.</a:t>
            </a: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59632" y="3717032"/>
            <a:ext cx="0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275856" y="3711929"/>
            <a:ext cx="0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82805"/>
            <a:ext cx="8001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058158"/>
            <a:ext cx="647700" cy="95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4082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66" y="2822896"/>
            <a:ext cx="3175000" cy="1682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17" y="116632"/>
            <a:ext cx="8229600" cy="1143000"/>
          </a:xfrm>
        </p:spPr>
        <p:txBody>
          <a:bodyPr/>
          <a:lstStyle/>
          <a:p>
            <a:r>
              <a:rPr lang="hr-HR" dirty="0" smtClean="0"/>
              <a:t>5. razred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629" y="3140968"/>
            <a:ext cx="1652588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66" y="1124744"/>
            <a:ext cx="2705100" cy="16859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17" y="1112043"/>
            <a:ext cx="8229600" cy="478112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9600" dirty="0" smtClean="0"/>
              <a:t>Uvođenje pojma</a:t>
            </a:r>
          </a:p>
          <a:p>
            <a:pPr marL="0" indent="0">
              <a:buNone/>
            </a:pPr>
            <a:r>
              <a:rPr lang="hr-HR" sz="9600" b="1" dirty="0" smtClean="0"/>
              <a:t>Cilj</a:t>
            </a:r>
            <a:r>
              <a:rPr lang="hr-HR" sz="9600" dirty="0" smtClean="0"/>
              <a:t>: osvijestiti potrebu za uvođenjem </a:t>
            </a:r>
          </a:p>
          <a:p>
            <a:pPr marL="0" indent="0">
              <a:buNone/>
            </a:pPr>
            <a:r>
              <a:rPr lang="hr-HR" sz="9600" dirty="0" smtClean="0"/>
              <a:t>brojeva koji označavaju dio cjeline</a:t>
            </a:r>
          </a:p>
          <a:p>
            <a:pPr marL="0" indent="0">
              <a:buNone/>
            </a:pPr>
            <a:r>
              <a:rPr lang="hr-HR" sz="9600" b="1" dirty="0" smtClean="0"/>
              <a:t>Aktivnosti za učenike</a:t>
            </a:r>
            <a:r>
              <a:rPr lang="hr-HR" sz="9600" dirty="0" smtClean="0"/>
              <a:t>:</a:t>
            </a:r>
          </a:p>
          <a:p>
            <a:pPr marL="0" indent="0">
              <a:buNone/>
            </a:pPr>
            <a:r>
              <a:rPr lang="hr-HR" sz="9600" dirty="0" smtClean="0"/>
              <a:t>navesti primjere iz svakodnevnog života:</a:t>
            </a:r>
          </a:p>
          <a:p>
            <a:r>
              <a:rPr lang="hr-HR" sz="9600" dirty="0"/>
              <a:t>p</a:t>
            </a:r>
            <a:r>
              <a:rPr lang="hr-HR" sz="9600" dirty="0" smtClean="0"/>
              <a:t>ola kruha </a:t>
            </a:r>
          </a:p>
          <a:p>
            <a:r>
              <a:rPr lang="hr-HR" sz="9600" dirty="0" smtClean="0"/>
              <a:t>četvrtina </a:t>
            </a:r>
            <a:r>
              <a:rPr lang="hr-HR" sz="9600" dirty="0" err="1" smtClean="0"/>
              <a:t>Quattro</a:t>
            </a:r>
            <a:r>
              <a:rPr lang="hr-HR" sz="9600" dirty="0" smtClean="0"/>
              <a:t> sladoleda</a:t>
            </a:r>
          </a:p>
          <a:p>
            <a:r>
              <a:rPr lang="hr-HR" sz="9600" dirty="0"/>
              <a:t>p</a:t>
            </a:r>
            <a:r>
              <a:rPr lang="hr-HR" sz="9600" dirty="0" smtClean="0"/>
              <a:t>etina čokolade</a:t>
            </a:r>
          </a:p>
          <a:p>
            <a:r>
              <a:rPr lang="hr-HR" sz="9600" dirty="0" smtClean="0"/>
              <a:t>pola plaće ide na režije</a:t>
            </a:r>
          </a:p>
          <a:p>
            <a:r>
              <a:rPr lang="hr-HR" sz="9600" dirty="0" smtClean="0"/>
              <a:t>trećina perlica na ogrlici su biserne</a:t>
            </a:r>
          </a:p>
          <a:p>
            <a:r>
              <a:rPr lang="hr-HR" sz="9600" dirty="0" smtClean="0"/>
              <a:t>za kolač treba „frtalj kile” malina</a:t>
            </a:r>
          </a:p>
          <a:p>
            <a:r>
              <a:rPr lang="hr-HR" sz="9600" dirty="0" smtClean="0"/>
              <a:t>baka kaže sad je „</a:t>
            </a:r>
            <a:r>
              <a:rPr lang="hr-HR" sz="9600" dirty="0" err="1" smtClean="0"/>
              <a:t>trifrtalja</a:t>
            </a:r>
            <a:r>
              <a:rPr lang="hr-HR" sz="9600" dirty="0" smtClean="0"/>
              <a:t> šest”</a:t>
            </a:r>
          </a:p>
          <a:p>
            <a:r>
              <a:rPr lang="hr-HR" sz="9600" dirty="0" smtClean="0"/>
              <a:t>pet </a:t>
            </a:r>
            <a:r>
              <a:rPr lang="hr-HR" sz="9600" dirty="0" err="1" smtClean="0"/>
              <a:t>dvadesetčetvrtina</a:t>
            </a:r>
            <a:r>
              <a:rPr lang="hr-HR" sz="9600" dirty="0" smtClean="0"/>
              <a:t> razreda ide u glazbenu</a:t>
            </a:r>
          </a:p>
          <a:p>
            <a:pPr marL="0" indent="0">
              <a:buNone/>
            </a:pPr>
            <a:endParaRPr lang="hr-HR" sz="9600" dirty="0" smtClean="0"/>
          </a:p>
          <a:p>
            <a:pPr marL="0" indent="0">
              <a:buNone/>
            </a:pPr>
            <a:endParaRPr lang="hr-HR" sz="9600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11" y="4763433"/>
            <a:ext cx="2010420" cy="20104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11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Cilj:</a:t>
            </a:r>
          </a:p>
          <a:p>
            <a:pPr marL="0" indent="0">
              <a:buNone/>
            </a:pPr>
            <a:r>
              <a:rPr lang="hr-HR" sz="2400" dirty="0" smtClean="0"/>
              <a:t>uočiti odnos proporcionalnih veličina</a:t>
            </a:r>
          </a:p>
          <a:p>
            <a:pPr marL="0" indent="0">
              <a:buNone/>
            </a:pPr>
            <a:r>
              <a:rPr lang="hr-HR" sz="2400" b="1" dirty="0" smtClean="0"/>
              <a:t>Aktivnosti za učenike:</a:t>
            </a:r>
          </a:p>
          <a:p>
            <a:pPr marL="0" indent="0">
              <a:buNone/>
            </a:pPr>
            <a:r>
              <a:rPr lang="hr-HR" sz="2400" dirty="0" smtClean="0"/>
              <a:t>rješavanjem zadatka doći do zaključka da su omjeri vrijednosti veličina uvijek jednaki</a:t>
            </a:r>
          </a:p>
          <a:p>
            <a:pPr marL="0" indent="0">
              <a:buNone/>
            </a:pPr>
            <a:r>
              <a:rPr lang="hr-HR" sz="2400" dirty="0" smtClean="0"/>
              <a:t>Zadatak:</a:t>
            </a:r>
          </a:p>
          <a:p>
            <a:pPr marL="0" indent="0">
              <a:buNone/>
            </a:pPr>
            <a:r>
              <a:rPr lang="hr-HR" sz="2400" dirty="0" smtClean="0"/>
              <a:t>Dana je tablica potrošnje vode jedne stambene zgrade za prvih šest mjeseci. Odredi omjer cijene i količine potrošene vode i zapiši svoja zapažanja te interpretiraj vrijednost tog omjera</a:t>
            </a:r>
          </a:p>
          <a:p>
            <a:pPr marL="0" indent="0">
              <a:buNone/>
            </a:pPr>
            <a:endParaRPr lang="hr-H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465570"/>
              </p:ext>
            </p:extLst>
          </p:nvPr>
        </p:nvGraphicFramePr>
        <p:xfrm>
          <a:off x="395536" y="4221088"/>
          <a:ext cx="8229601" cy="19278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85201"/>
                <a:gridCol w="1149808"/>
                <a:gridCol w="1109152"/>
                <a:gridCol w="1055327"/>
                <a:gridCol w="1043302"/>
                <a:gridCol w="1050173"/>
                <a:gridCol w="1136638"/>
              </a:tblGrid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mjesec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siječanj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veljača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ožujak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travanj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svibanj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lipanj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količina vode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92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90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98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96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104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108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cijena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1242 kn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1215 kn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1323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1296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1404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1458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758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omjer cijene i količine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4618565"/>
              </p:ext>
            </p:extLst>
          </p:nvPr>
        </p:nvGraphicFramePr>
        <p:xfrm>
          <a:off x="2096432" y="5445224"/>
          <a:ext cx="990600" cy="508000"/>
        </p:xfrm>
        <a:graphic>
          <a:graphicData uri="http://schemas.openxmlformats.org/presentationml/2006/ole">
            <p:oleObj spid="_x0000_s21641" name="Equation" r:id="rId3" imgW="990360" imgH="5079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9811642"/>
              </p:ext>
            </p:extLst>
          </p:nvPr>
        </p:nvGraphicFramePr>
        <p:xfrm>
          <a:off x="3269302" y="5445125"/>
          <a:ext cx="977900" cy="508000"/>
        </p:xfrm>
        <a:graphic>
          <a:graphicData uri="http://schemas.openxmlformats.org/presentationml/2006/ole">
            <p:oleObj spid="_x0000_s21642" name="Equation" r:id="rId4" imgW="977760" imgH="50796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92568543"/>
              </p:ext>
            </p:extLst>
          </p:nvPr>
        </p:nvGraphicFramePr>
        <p:xfrm>
          <a:off x="4355976" y="5445224"/>
          <a:ext cx="977900" cy="508000"/>
        </p:xfrm>
        <a:graphic>
          <a:graphicData uri="http://schemas.openxmlformats.org/presentationml/2006/ole">
            <p:oleObj spid="_x0000_s21643" name="Equation" r:id="rId5" imgW="977760" imgH="5079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79085226"/>
              </p:ext>
            </p:extLst>
          </p:nvPr>
        </p:nvGraphicFramePr>
        <p:xfrm>
          <a:off x="5429250" y="5445125"/>
          <a:ext cx="990600" cy="508000"/>
        </p:xfrm>
        <a:graphic>
          <a:graphicData uri="http://schemas.openxmlformats.org/presentationml/2006/ole">
            <p:oleObj spid="_x0000_s21644" name="Equation" r:id="rId6" imgW="990360" imgH="5079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06168391"/>
              </p:ext>
            </p:extLst>
          </p:nvPr>
        </p:nvGraphicFramePr>
        <p:xfrm>
          <a:off x="6471504" y="5462640"/>
          <a:ext cx="990600" cy="508000"/>
        </p:xfrm>
        <a:graphic>
          <a:graphicData uri="http://schemas.openxmlformats.org/presentationml/2006/ole">
            <p:oleObj spid="_x0000_s21645" name="Equation" r:id="rId7" imgW="990360" imgH="50796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58772928"/>
              </p:ext>
            </p:extLst>
          </p:nvPr>
        </p:nvGraphicFramePr>
        <p:xfrm>
          <a:off x="7531100" y="5445125"/>
          <a:ext cx="977900" cy="508000"/>
        </p:xfrm>
        <a:graphic>
          <a:graphicData uri="http://schemas.openxmlformats.org/presentationml/2006/ole">
            <p:oleObj spid="_x0000_s21646" name="Equation" r:id="rId8" imgW="977760" imgH="5079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472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Zaključak:</a:t>
            </a:r>
          </a:p>
          <a:p>
            <a:pPr>
              <a:buFontTx/>
              <a:buChar char="-"/>
            </a:pPr>
            <a:r>
              <a:rPr lang="hr-HR" sz="2400" dirty="0" smtClean="0"/>
              <a:t>omjer cijene i količine je uvijek isti (ekvivalentni razlomci)</a:t>
            </a:r>
          </a:p>
          <a:p>
            <a:pPr>
              <a:buFontTx/>
              <a:buChar char="-"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cijena = 13.5 · količina</a:t>
            </a:r>
          </a:p>
          <a:p>
            <a:pPr>
              <a:buFontTx/>
              <a:buChar char="-"/>
            </a:pPr>
            <a:r>
              <a:rPr lang="hr-HR" sz="2400" dirty="0" smtClean="0"/>
              <a:t>13,50 kn je jedinična cijena </a:t>
            </a:r>
            <a:r>
              <a:rPr lang="hr-HR" sz="2400" dirty="0" err="1" smtClean="0"/>
              <a:t>tj</a:t>
            </a:r>
            <a:r>
              <a:rPr lang="hr-HR" sz="2400" dirty="0" smtClean="0"/>
              <a:t>. cijena 1 m</a:t>
            </a:r>
            <a:r>
              <a:rPr lang="hr-HR" sz="2400" baseline="30000" dirty="0" smtClean="0"/>
              <a:t>3</a:t>
            </a:r>
            <a:r>
              <a:rPr lang="hr-HR" sz="2400" dirty="0" smtClean="0"/>
              <a:t> vode</a:t>
            </a:r>
          </a:p>
          <a:p>
            <a:pPr>
              <a:buFontTx/>
              <a:buChar char="-"/>
            </a:pPr>
            <a:r>
              <a:rPr lang="hr-HR" sz="2400" dirty="0" smtClean="0"/>
              <a:t>ova zgrada više vode troši ljeti nego zimi, što je logično</a:t>
            </a:r>
          </a:p>
          <a:p>
            <a:pPr>
              <a:buFontTx/>
              <a:buChar char="-"/>
            </a:pPr>
            <a:r>
              <a:rPr lang="hr-HR" sz="2400" dirty="0" smtClean="0"/>
              <a:t>veljača je najkraći mjesec pa su potrošili najmanje vode</a:t>
            </a:r>
          </a:p>
          <a:p>
            <a:pPr>
              <a:buFontTx/>
              <a:buChar char="-"/>
            </a:pP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3722499"/>
              </p:ext>
            </p:extLst>
          </p:nvPr>
        </p:nvGraphicFramePr>
        <p:xfrm>
          <a:off x="827584" y="1412776"/>
          <a:ext cx="1790700" cy="723900"/>
        </p:xfrm>
        <a:graphic>
          <a:graphicData uri="http://schemas.openxmlformats.org/presentationml/2006/ole">
            <p:oleObj spid="_x0000_s22602" name="Equation" r:id="rId3" imgW="1790640" imgH="723600" progId="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12776"/>
            <a:ext cx="2376264" cy="132014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3556372"/>
              </p:ext>
            </p:extLst>
          </p:nvPr>
        </p:nvGraphicFramePr>
        <p:xfrm>
          <a:off x="395536" y="4221088"/>
          <a:ext cx="8229601" cy="19278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85201"/>
                <a:gridCol w="1149808"/>
                <a:gridCol w="1109152"/>
                <a:gridCol w="1055327"/>
                <a:gridCol w="1043302"/>
                <a:gridCol w="1050173"/>
                <a:gridCol w="1136638"/>
              </a:tblGrid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mjesec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siječanj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veljača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ožujak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travanj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svibanj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lipanj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količina vode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92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90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98 m</a:t>
                      </a:r>
                      <a:r>
                        <a:rPr lang="hr-HR" sz="2200" baseline="30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96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104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108 m</a:t>
                      </a:r>
                      <a:r>
                        <a:rPr lang="hr-HR" sz="2200" baseline="30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cijena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1242 kn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1215 kn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1323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1296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1404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1458 kn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758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omjer cijene i količine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842" marR="618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4618565"/>
              </p:ext>
            </p:extLst>
          </p:nvPr>
        </p:nvGraphicFramePr>
        <p:xfrm>
          <a:off x="2097088" y="5445125"/>
          <a:ext cx="990600" cy="508000"/>
        </p:xfrm>
        <a:graphic>
          <a:graphicData uri="http://schemas.openxmlformats.org/presentationml/2006/ole">
            <p:oleObj spid="_x0000_s22603" name="Equation" r:id="rId5" imgW="990360" imgH="5079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9811642"/>
              </p:ext>
            </p:extLst>
          </p:nvPr>
        </p:nvGraphicFramePr>
        <p:xfrm>
          <a:off x="3268663" y="5445125"/>
          <a:ext cx="977900" cy="508000"/>
        </p:xfrm>
        <a:graphic>
          <a:graphicData uri="http://schemas.openxmlformats.org/presentationml/2006/ole">
            <p:oleObj spid="_x0000_s22604" name="Equation" r:id="rId6" imgW="977760" imgH="5079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92568543"/>
              </p:ext>
            </p:extLst>
          </p:nvPr>
        </p:nvGraphicFramePr>
        <p:xfrm>
          <a:off x="4356100" y="5445125"/>
          <a:ext cx="977900" cy="508000"/>
        </p:xfrm>
        <a:graphic>
          <a:graphicData uri="http://schemas.openxmlformats.org/presentationml/2006/ole">
            <p:oleObj spid="_x0000_s22605" name="Equation" r:id="rId7" imgW="977760" imgH="50796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79085226"/>
              </p:ext>
            </p:extLst>
          </p:nvPr>
        </p:nvGraphicFramePr>
        <p:xfrm>
          <a:off x="5429250" y="5445125"/>
          <a:ext cx="990600" cy="508000"/>
        </p:xfrm>
        <a:graphic>
          <a:graphicData uri="http://schemas.openxmlformats.org/presentationml/2006/ole">
            <p:oleObj spid="_x0000_s22606" name="Equation" r:id="rId8" imgW="990360" imgH="50796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06168391"/>
              </p:ext>
            </p:extLst>
          </p:nvPr>
        </p:nvGraphicFramePr>
        <p:xfrm>
          <a:off x="6472238" y="5462588"/>
          <a:ext cx="990600" cy="508000"/>
        </p:xfrm>
        <a:graphic>
          <a:graphicData uri="http://schemas.openxmlformats.org/presentationml/2006/ole">
            <p:oleObj spid="_x0000_s22607" name="Equation" r:id="rId9" imgW="990360" imgH="50796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58772928"/>
              </p:ext>
            </p:extLst>
          </p:nvPr>
        </p:nvGraphicFramePr>
        <p:xfrm>
          <a:off x="7531100" y="5445125"/>
          <a:ext cx="977900" cy="508000"/>
        </p:xfrm>
        <a:graphic>
          <a:graphicData uri="http://schemas.openxmlformats.org/presentationml/2006/ole">
            <p:oleObj spid="_x0000_s22608" name="Equation" r:id="rId10" imgW="977760" imgH="5079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500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/>
          <p:nvPr/>
        </p:nvCxnSpPr>
        <p:spPr>
          <a:xfrm>
            <a:off x="1259632" y="2703220"/>
            <a:ext cx="2021848" cy="3318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2. Nagib pravca</a:t>
            </a:r>
            <a:endParaRPr lang="hr-HR" sz="2400" dirty="0"/>
          </a:p>
        </p:txBody>
      </p:sp>
      <p:graphicFrame>
        <p:nvGraphicFramePr>
          <p:cNvPr id="61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4259717"/>
              </p:ext>
            </p:extLst>
          </p:nvPr>
        </p:nvGraphicFramePr>
        <p:xfrm>
          <a:off x="395536" y="1404283"/>
          <a:ext cx="3960000" cy="50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62" name="Grupa 3"/>
          <p:cNvGrpSpPr/>
          <p:nvPr/>
        </p:nvGrpSpPr>
        <p:grpSpPr>
          <a:xfrm>
            <a:off x="473656" y="1254534"/>
            <a:ext cx="4038105" cy="4978919"/>
            <a:chOff x="1673228" y="574528"/>
            <a:chExt cx="4038105" cy="4978919"/>
          </a:xfrm>
        </p:grpSpPr>
        <p:sp>
          <p:nvSpPr>
            <p:cNvPr id="63" name="Line 6"/>
            <p:cNvSpPr>
              <a:spLocks noChangeShapeType="1"/>
            </p:cNvSpPr>
            <p:nvPr/>
          </p:nvSpPr>
          <p:spPr bwMode="auto">
            <a:xfrm flipV="1">
              <a:off x="3384419" y="621447"/>
              <a:ext cx="1588" cy="493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 type="none"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>
              <a:off x="3352349" y="1429218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3352349" y="179513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Line 12"/>
            <p:cNvSpPr>
              <a:spLocks noChangeShapeType="1"/>
            </p:cNvSpPr>
            <p:nvPr/>
          </p:nvSpPr>
          <p:spPr bwMode="auto">
            <a:xfrm>
              <a:off x="3352349" y="215153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3352349" y="251110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3352349" y="2872257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>
              <a:off x="3346319" y="3231033"/>
              <a:ext cx="85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>
              <a:off x="3352349" y="3592983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Line 18"/>
            <p:cNvSpPr>
              <a:spLocks noChangeShapeType="1"/>
            </p:cNvSpPr>
            <p:nvPr/>
          </p:nvSpPr>
          <p:spPr bwMode="auto">
            <a:xfrm>
              <a:off x="3352349" y="395414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Line 20"/>
            <p:cNvSpPr>
              <a:spLocks noChangeShapeType="1"/>
            </p:cNvSpPr>
            <p:nvPr/>
          </p:nvSpPr>
          <p:spPr bwMode="auto">
            <a:xfrm>
              <a:off x="3352349" y="431291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Line 21"/>
            <p:cNvSpPr>
              <a:spLocks noChangeShapeType="1"/>
            </p:cNvSpPr>
            <p:nvPr/>
          </p:nvSpPr>
          <p:spPr bwMode="auto">
            <a:xfrm>
              <a:off x="3352349" y="4672485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>
              <a:off x="3352349" y="503364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Line 43"/>
            <p:cNvSpPr>
              <a:spLocks noChangeShapeType="1"/>
            </p:cNvSpPr>
            <p:nvPr/>
          </p:nvSpPr>
          <p:spPr bwMode="auto">
            <a:xfrm>
              <a:off x="1673228" y="3231033"/>
              <a:ext cx="396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Line 52"/>
            <p:cNvSpPr>
              <a:spLocks noChangeShapeType="1"/>
            </p:cNvSpPr>
            <p:nvPr/>
          </p:nvSpPr>
          <p:spPr bwMode="auto">
            <a:xfrm>
              <a:off x="1944554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Line 53"/>
            <p:cNvSpPr>
              <a:spLocks noChangeShapeType="1"/>
            </p:cNvSpPr>
            <p:nvPr/>
          </p:nvSpPr>
          <p:spPr bwMode="auto">
            <a:xfrm>
              <a:off x="230412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Line 54"/>
            <p:cNvSpPr>
              <a:spLocks noChangeShapeType="1"/>
            </p:cNvSpPr>
            <p:nvPr/>
          </p:nvSpPr>
          <p:spPr bwMode="auto">
            <a:xfrm>
              <a:off x="2663692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Line 55"/>
            <p:cNvSpPr>
              <a:spLocks noChangeShapeType="1"/>
            </p:cNvSpPr>
            <p:nvPr/>
          </p:nvSpPr>
          <p:spPr bwMode="auto">
            <a:xfrm>
              <a:off x="3022469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Line 56"/>
            <p:cNvSpPr>
              <a:spLocks noChangeShapeType="1"/>
            </p:cNvSpPr>
            <p:nvPr/>
          </p:nvSpPr>
          <p:spPr bwMode="auto">
            <a:xfrm>
              <a:off x="3384419" y="3192933"/>
              <a:ext cx="1588" cy="14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Line 57"/>
            <p:cNvSpPr>
              <a:spLocks noChangeShapeType="1"/>
            </p:cNvSpPr>
            <p:nvPr/>
          </p:nvSpPr>
          <p:spPr bwMode="auto">
            <a:xfrm>
              <a:off x="374398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Line 58"/>
            <p:cNvSpPr>
              <a:spLocks noChangeShapeType="1"/>
            </p:cNvSpPr>
            <p:nvPr/>
          </p:nvSpPr>
          <p:spPr bwMode="auto">
            <a:xfrm>
              <a:off x="410355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Line 59"/>
            <p:cNvSpPr>
              <a:spLocks noChangeShapeType="1"/>
            </p:cNvSpPr>
            <p:nvPr/>
          </p:nvSpPr>
          <p:spPr bwMode="auto">
            <a:xfrm>
              <a:off x="446709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Rectangle 62"/>
            <p:cNvSpPr>
              <a:spLocks noChangeArrowheads="1"/>
            </p:cNvSpPr>
            <p:nvPr/>
          </p:nvSpPr>
          <p:spPr bwMode="auto">
            <a:xfrm>
              <a:off x="3705856" y="33024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3222938" y="27690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6" name="TekstniOkvir 28"/>
            <p:cNvSpPr txBox="1"/>
            <p:nvPr/>
          </p:nvSpPr>
          <p:spPr>
            <a:xfrm>
              <a:off x="5254133" y="325713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x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  <p:sp>
          <p:nvSpPr>
            <p:cNvPr id="87" name="TekstniOkvir 29"/>
            <p:cNvSpPr txBox="1"/>
            <p:nvPr/>
          </p:nvSpPr>
          <p:spPr>
            <a:xfrm>
              <a:off x="3080846" y="57452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y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1464120" y="3063317"/>
            <a:ext cx="0" cy="1229504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1450472" y="4279173"/>
            <a:ext cx="760657" cy="1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17152" y="3629201"/>
            <a:ext cx="0" cy="205715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03504" y="5699999"/>
            <a:ext cx="130104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75656" y="478786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/>
              <a:t>a</a:t>
            </a:r>
            <a:r>
              <a:rPr lang="hr-HR" b="1" i="1" baseline="-20000" dirty="0" smtClean="0"/>
              <a:t>1</a:t>
            </a:r>
            <a:r>
              <a:rPr lang="hr-HR" b="1" i="1" dirty="0" smtClean="0"/>
              <a:t> </a:t>
            </a:r>
            <a:endParaRPr lang="hr-HR" b="1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115616" y="34917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/>
              <a:t>a</a:t>
            </a:r>
            <a:endParaRPr lang="hr-HR" b="1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529202" y="42117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/>
              <a:t>b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261852" y="566124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/>
              <a:t>b</a:t>
            </a:r>
            <a:r>
              <a:rPr lang="hr-HR" b="1" i="1" baseline="-20000" dirty="0" smtClean="0"/>
              <a:t>1</a:t>
            </a:r>
            <a:r>
              <a:rPr lang="hr-HR" b="1" i="1" dirty="0" smtClean="0"/>
              <a:t> </a:t>
            </a:r>
            <a:endParaRPr lang="hr-HR" b="1" i="1" dirty="0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35008623"/>
              </p:ext>
            </p:extLst>
          </p:nvPr>
        </p:nvGraphicFramePr>
        <p:xfrm>
          <a:off x="5637436" y="3431770"/>
          <a:ext cx="1166812" cy="1204912"/>
        </p:xfrm>
        <a:graphic>
          <a:graphicData uri="http://schemas.openxmlformats.org/presentationml/2006/ole">
            <p:oleObj spid="_x0000_s23597" name="Equation" r:id="rId3" imgW="774360" imgH="799920" progId="">
              <p:embed/>
            </p:oleObj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292080" y="1439200"/>
            <a:ext cx="209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sličnost trokuta</a:t>
            </a:r>
            <a:endParaRPr lang="hr-HR" sz="2400" dirty="0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86379302"/>
              </p:ext>
            </p:extLst>
          </p:nvPr>
        </p:nvGraphicFramePr>
        <p:xfrm>
          <a:off x="5622925" y="2130425"/>
          <a:ext cx="1223963" cy="1204913"/>
        </p:xfrm>
        <a:graphic>
          <a:graphicData uri="http://schemas.openxmlformats.org/presentationml/2006/ole">
            <p:oleObj spid="_x0000_s23598" name="Equation" r:id="rId4" imgW="812520" imgH="7999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3088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3"/>
          <p:cNvGrpSpPr/>
          <p:nvPr/>
        </p:nvGrpSpPr>
        <p:grpSpPr>
          <a:xfrm>
            <a:off x="2491759" y="624394"/>
            <a:ext cx="4038105" cy="4978919"/>
            <a:chOff x="1673228" y="574528"/>
            <a:chExt cx="4038105" cy="4978919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3384419" y="621447"/>
              <a:ext cx="1588" cy="493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 type="none"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352349" y="1429218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3352349" y="179513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3352349" y="215153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3352349" y="251110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352349" y="2872257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346319" y="3231033"/>
              <a:ext cx="85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352349" y="3592983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352349" y="395414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3352349" y="431291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3352349" y="4672485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3352349" y="503364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Line 43"/>
            <p:cNvSpPr>
              <a:spLocks noChangeShapeType="1"/>
            </p:cNvSpPr>
            <p:nvPr/>
          </p:nvSpPr>
          <p:spPr bwMode="auto">
            <a:xfrm>
              <a:off x="1673228" y="3231033"/>
              <a:ext cx="396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Line 52"/>
            <p:cNvSpPr>
              <a:spLocks noChangeShapeType="1"/>
            </p:cNvSpPr>
            <p:nvPr/>
          </p:nvSpPr>
          <p:spPr bwMode="auto">
            <a:xfrm>
              <a:off x="1944554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Line 53"/>
            <p:cNvSpPr>
              <a:spLocks noChangeShapeType="1"/>
            </p:cNvSpPr>
            <p:nvPr/>
          </p:nvSpPr>
          <p:spPr bwMode="auto">
            <a:xfrm>
              <a:off x="230412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2663692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Line 55"/>
            <p:cNvSpPr>
              <a:spLocks noChangeShapeType="1"/>
            </p:cNvSpPr>
            <p:nvPr/>
          </p:nvSpPr>
          <p:spPr bwMode="auto">
            <a:xfrm>
              <a:off x="3022469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Line 56"/>
            <p:cNvSpPr>
              <a:spLocks noChangeShapeType="1"/>
            </p:cNvSpPr>
            <p:nvPr/>
          </p:nvSpPr>
          <p:spPr bwMode="auto">
            <a:xfrm>
              <a:off x="3384419" y="3192933"/>
              <a:ext cx="1588" cy="14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Line 57"/>
            <p:cNvSpPr>
              <a:spLocks noChangeShapeType="1"/>
            </p:cNvSpPr>
            <p:nvPr/>
          </p:nvSpPr>
          <p:spPr bwMode="auto">
            <a:xfrm>
              <a:off x="374398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410355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446709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3705856" y="33024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8" name="Rectangle 62"/>
            <p:cNvSpPr>
              <a:spLocks noChangeArrowheads="1"/>
            </p:cNvSpPr>
            <p:nvPr/>
          </p:nvSpPr>
          <p:spPr bwMode="auto">
            <a:xfrm>
              <a:off x="3222938" y="27690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5254133" y="325713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x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3080846" y="57452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y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</p:grpSp>
      <p:graphicFrame>
        <p:nvGraphicFramePr>
          <p:cNvPr id="31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4245231"/>
              </p:ext>
            </p:extLst>
          </p:nvPr>
        </p:nvGraphicFramePr>
        <p:xfrm>
          <a:off x="2412200" y="757374"/>
          <a:ext cx="3960000" cy="52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i="1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 flipV="1">
            <a:off x="2491759" y="2560967"/>
            <a:ext cx="3809505" cy="19481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91759" y="2791640"/>
            <a:ext cx="3580905" cy="1762192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652120" y="2911269"/>
            <a:ext cx="0" cy="37482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922089" y="3280899"/>
            <a:ext cx="730031" cy="51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085" y="2922123"/>
            <a:ext cx="0" cy="363975"/>
          </a:xfrm>
          <a:prstGeom prst="line">
            <a:avLst/>
          </a:prstGeom>
          <a:ln w="2540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763085" y="3280899"/>
            <a:ext cx="719138" cy="5199"/>
          </a:xfrm>
          <a:prstGeom prst="line">
            <a:avLst/>
          </a:prstGeom>
          <a:ln w="2540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2763085" y="1844824"/>
            <a:ext cx="719138" cy="0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922089" y="1844824"/>
            <a:ext cx="730031" cy="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43792221"/>
              </p:ext>
            </p:extLst>
          </p:nvPr>
        </p:nvGraphicFramePr>
        <p:xfrm>
          <a:off x="6761163" y="692696"/>
          <a:ext cx="1981200" cy="1524000"/>
        </p:xfrm>
        <a:graphic>
          <a:graphicData uri="http://schemas.openxmlformats.org/presentationml/2006/ole">
            <p:oleObj spid="_x0000_s25636" name="Equation" r:id="rId3" imgW="1981080" imgH="1523880" progId="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65223597"/>
              </p:ext>
            </p:extLst>
          </p:nvPr>
        </p:nvGraphicFramePr>
        <p:xfrm>
          <a:off x="174625" y="548680"/>
          <a:ext cx="2209800" cy="1524000"/>
        </p:xfrm>
        <a:graphic>
          <a:graphicData uri="http://schemas.openxmlformats.org/presentationml/2006/ole">
            <p:oleObj spid="_x0000_s25637" name="Equation" r:id="rId4" imgW="2209680" imgH="1523880" progId="">
              <p:embed/>
            </p:oleObj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06796593"/>
              </p:ext>
            </p:extLst>
          </p:nvPr>
        </p:nvGraphicFramePr>
        <p:xfrm>
          <a:off x="2424880" y="2437914"/>
          <a:ext cx="304800" cy="393700"/>
        </p:xfrm>
        <a:graphic>
          <a:graphicData uri="http://schemas.openxmlformats.org/presentationml/2006/ole">
            <p:oleObj spid="_x0000_s25638" name="Equation" r:id="rId5" imgW="304560" imgH="393480" progId="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53493283"/>
              </p:ext>
            </p:extLst>
          </p:nvPr>
        </p:nvGraphicFramePr>
        <p:xfrm>
          <a:off x="5932488" y="2201863"/>
          <a:ext cx="279400" cy="393700"/>
        </p:xfrm>
        <a:graphic>
          <a:graphicData uri="http://schemas.openxmlformats.org/presentationml/2006/ole">
            <p:oleObj spid="_x0000_s25639" name="Equation" r:id="rId6" imgW="279360" imgH="393480" progId="">
              <p:embed/>
            </p:oleObj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V="1">
            <a:off x="2763085" y="1451788"/>
            <a:ext cx="0" cy="365740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652120" y="1451966"/>
            <a:ext cx="0" cy="36574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804248" y="3111351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2 desno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47464" y="3831431"/>
            <a:ext cx="97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1</a:t>
            </a:r>
            <a:r>
              <a:rPr lang="hr-HR" sz="2400" dirty="0" smtClean="0">
                <a:solidFill>
                  <a:srgbClr val="FF0000"/>
                </a:solidFill>
              </a:rPr>
              <a:t> gore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3111351"/>
            <a:ext cx="107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009900"/>
                </a:solidFill>
              </a:rPr>
              <a:t>2 lijevo</a:t>
            </a:r>
            <a:endParaRPr lang="hr-HR" sz="2400" dirty="0">
              <a:solidFill>
                <a:srgbClr val="00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7729" y="3831431"/>
            <a:ext cx="97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9900"/>
                </a:solidFill>
              </a:rPr>
              <a:t>1</a:t>
            </a:r>
            <a:r>
              <a:rPr lang="hr-HR" sz="2400" dirty="0" smtClean="0">
                <a:solidFill>
                  <a:srgbClr val="009900"/>
                </a:solidFill>
              </a:rPr>
              <a:t> gore</a:t>
            </a:r>
            <a:endParaRPr lang="hr-HR" sz="2400" dirty="0">
              <a:solidFill>
                <a:srgbClr val="0099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4944696" y="3254741"/>
            <a:ext cx="0" cy="37482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14665" y="3624371"/>
            <a:ext cx="730031" cy="51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488701" y="3265595"/>
            <a:ext cx="0" cy="363975"/>
          </a:xfrm>
          <a:prstGeom prst="line">
            <a:avLst/>
          </a:prstGeom>
          <a:ln w="2540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488701" y="3624371"/>
            <a:ext cx="719138" cy="5199"/>
          </a:xfrm>
          <a:prstGeom prst="line">
            <a:avLst/>
          </a:prstGeom>
          <a:ln w="25400">
            <a:solidFill>
              <a:srgbClr val="00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162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2491759" y="624394"/>
            <a:ext cx="4038105" cy="4978919"/>
            <a:chOff x="1673228" y="574528"/>
            <a:chExt cx="4038105" cy="4978919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3384419" y="621447"/>
              <a:ext cx="1588" cy="493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 type="none"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3352349" y="1429218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352349" y="179513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352349" y="215153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352349" y="251110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352349" y="2872257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3346319" y="3231033"/>
              <a:ext cx="85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3352349" y="3592983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3352349" y="3954140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352349" y="4312916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3352349" y="4672485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3352349" y="5033641"/>
              <a:ext cx="7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auto">
            <a:xfrm>
              <a:off x="1673228" y="3231033"/>
              <a:ext cx="396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1944554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230412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>
              <a:off x="2663692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3022469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>
              <a:off x="3384419" y="3192933"/>
              <a:ext cx="1588" cy="14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74398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>
              <a:off x="4103558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Line 59"/>
            <p:cNvSpPr>
              <a:spLocks noChangeShapeType="1"/>
            </p:cNvSpPr>
            <p:nvPr/>
          </p:nvSpPr>
          <p:spPr bwMode="auto">
            <a:xfrm>
              <a:off x="4467095" y="3200232"/>
              <a:ext cx="0" cy="7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Rectangle 62"/>
            <p:cNvSpPr>
              <a:spLocks noChangeArrowheads="1"/>
            </p:cNvSpPr>
            <p:nvPr/>
          </p:nvSpPr>
          <p:spPr bwMode="auto">
            <a:xfrm>
              <a:off x="3705856" y="33024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3222938" y="2769070"/>
              <a:ext cx="84960" cy="1846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8" name="TekstniOkvir 28"/>
            <p:cNvSpPr txBox="1"/>
            <p:nvPr/>
          </p:nvSpPr>
          <p:spPr>
            <a:xfrm>
              <a:off x="5254133" y="325713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x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  <p:sp>
          <p:nvSpPr>
            <p:cNvPr id="29" name="TekstniOkvir 29"/>
            <p:cNvSpPr txBox="1"/>
            <p:nvPr/>
          </p:nvSpPr>
          <p:spPr>
            <a:xfrm>
              <a:off x="3080846" y="57452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i="1" dirty="0" smtClean="0">
                  <a:latin typeface="Euclid" pitchFamily="18" charset="0"/>
                  <a:cs typeface="Arial" pitchFamily="34" charset="0"/>
                </a:rPr>
                <a:t>y</a:t>
              </a:r>
              <a:endParaRPr lang="hr-HR" b="1" i="1" dirty="0">
                <a:latin typeface="Euclid" pitchFamily="18" charset="0"/>
                <a:cs typeface="Arial" pitchFamily="34" charset="0"/>
              </a:endParaRPr>
            </a:p>
          </p:txBody>
        </p:sp>
      </p:grpSp>
      <p:graphicFrame>
        <p:nvGraphicFramePr>
          <p:cNvPr id="30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4072846"/>
              </p:ext>
            </p:extLst>
          </p:nvPr>
        </p:nvGraphicFramePr>
        <p:xfrm>
          <a:off x="2412200" y="757374"/>
          <a:ext cx="3960000" cy="50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3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H="1">
            <a:off x="3124164" y="3655031"/>
            <a:ext cx="1048224" cy="0"/>
          </a:xfrm>
          <a:prstGeom prst="straightConnector1">
            <a:avLst/>
          </a:prstGeom>
          <a:ln w="22225">
            <a:solidFill>
              <a:srgbClr val="0099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5232" y="1412776"/>
            <a:ext cx="2021848" cy="3318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121492" y="1853495"/>
            <a:ext cx="0" cy="1797847"/>
          </a:xfrm>
          <a:prstGeom prst="straightConnector1">
            <a:avLst/>
          </a:prstGeom>
          <a:ln w="22225">
            <a:solidFill>
              <a:srgbClr val="0099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87006" y="3621446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Oval 36"/>
          <p:cNvSpPr/>
          <p:nvPr/>
        </p:nvSpPr>
        <p:spPr>
          <a:xfrm>
            <a:off x="3087128" y="1817706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24080616"/>
              </p:ext>
            </p:extLst>
          </p:nvPr>
        </p:nvGraphicFramePr>
        <p:xfrm>
          <a:off x="467544" y="447110"/>
          <a:ext cx="1435100" cy="723900"/>
        </p:xfrm>
        <a:graphic>
          <a:graphicData uri="http://schemas.openxmlformats.org/presentationml/2006/ole">
            <p:oleObj spid="_x0000_s24595" name="Equation" r:id="rId3" imgW="1435100" imgH="7239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984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763026"/>
          </a:xfrm>
        </p:spPr>
        <p:txBody>
          <a:bodyPr>
            <a:normAutofit/>
          </a:bodyPr>
          <a:lstStyle/>
          <a:p>
            <a:r>
              <a:rPr lang="hr-HR" dirty="0" smtClean="0"/>
              <a:t>8. </a:t>
            </a:r>
            <a:r>
              <a:rPr lang="hr-HR" dirty="0"/>
              <a:t>razred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sz="2400" dirty="0" smtClean="0"/>
              <a:t>Decimalni zapis realnog broja</a:t>
            </a:r>
          </a:p>
          <a:p>
            <a:pPr>
              <a:buFontTx/>
              <a:buChar char="-"/>
            </a:pPr>
            <a:r>
              <a:rPr lang="hr-HR" sz="2400" dirty="0" smtClean="0"/>
              <a:t>svaki realan broj x ima jedinstven prikaz u obliku</a:t>
            </a:r>
          </a:p>
          <a:p>
            <a:pPr>
              <a:buFontTx/>
              <a:buChar char="-"/>
            </a:pPr>
            <a:endParaRPr lang="hr-HR" sz="2400" dirty="0"/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ako postoji </a:t>
            </a:r>
            <a:r>
              <a:rPr lang="hr-HR" sz="2400" i="1" dirty="0" smtClean="0"/>
              <a:t>p </a:t>
            </a:r>
            <a:r>
              <a:rPr lang="hr-HR" sz="2400" dirty="0" smtClean="0"/>
              <a:t>takav da je </a:t>
            </a:r>
            <a:r>
              <a:rPr lang="hr-HR" sz="2400" i="1" dirty="0" err="1" smtClean="0"/>
              <a:t>a</a:t>
            </a:r>
            <a:r>
              <a:rPr lang="hr-HR" sz="2400" i="1" baseline="-25000" dirty="0" err="1" smtClean="0"/>
              <a:t>n</a:t>
            </a:r>
            <a:r>
              <a:rPr lang="hr-HR" sz="2400" i="1" dirty="0" smtClean="0"/>
              <a:t> </a:t>
            </a:r>
            <a:r>
              <a:rPr lang="hr-HR" sz="2400" dirty="0" smtClean="0"/>
              <a:t>= 0 za svaki </a:t>
            </a:r>
            <a:r>
              <a:rPr lang="hr-HR" sz="2400" i="1" dirty="0" smtClean="0"/>
              <a:t>n &gt; p</a:t>
            </a:r>
            <a:r>
              <a:rPr lang="hr-HR" sz="2400" dirty="0" smtClean="0"/>
              <a:t>, realan broj </a:t>
            </a:r>
            <a:r>
              <a:rPr lang="hr-HR" sz="2400" i="1" dirty="0" smtClean="0"/>
              <a:t>x </a:t>
            </a:r>
            <a:r>
              <a:rPr lang="hr-HR" sz="2400" dirty="0" smtClean="0"/>
              <a:t>je decimalan broj</a:t>
            </a:r>
          </a:p>
          <a:p>
            <a:pPr>
              <a:buFontTx/>
              <a:buChar char="-"/>
            </a:pPr>
            <a:r>
              <a:rPr lang="hr-HR" sz="2400" dirty="0" smtClean="0"/>
              <a:t>razlikovati vrste decimalnih zapisa racionalnih brojeva</a:t>
            </a:r>
          </a:p>
          <a:p>
            <a:pPr>
              <a:buFontTx/>
              <a:buChar char="-"/>
            </a:pPr>
            <a:r>
              <a:rPr lang="hr-HR" sz="2400" dirty="0" smtClean="0"/>
              <a:t>racionalni broj zapisati u decimalnom zapisu</a:t>
            </a:r>
          </a:p>
          <a:p>
            <a:pPr>
              <a:buFontTx/>
              <a:buChar char="-"/>
            </a:pPr>
            <a:r>
              <a:rPr lang="hr-HR" sz="2400" dirty="0" smtClean="0"/>
              <a:t>oprezno s obratom 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    1.0000… = 0.9999…, 3.0000… = 2.9999…, 7.3000… = 7.2999…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b="1" dirty="0"/>
              <a:t>Cilj</a:t>
            </a:r>
            <a:r>
              <a:rPr lang="hr-HR" sz="2400" dirty="0"/>
              <a:t>: </a:t>
            </a:r>
            <a:r>
              <a:rPr lang="hr-HR" sz="2400" dirty="0" smtClean="0"/>
              <a:t>uočiti vezu prostih faktori nazivnika racionalnog broja i vrste decimalnog </a:t>
            </a:r>
            <a:r>
              <a:rPr lang="hr-HR" sz="2400" dirty="0"/>
              <a:t>zapisa </a:t>
            </a:r>
            <a:r>
              <a:rPr lang="hr-HR" sz="2400" dirty="0" smtClean="0"/>
              <a:t>racionalnog broja</a:t>
            </a:r>
          </a:p>
          <a:p>
            <a:pPr marL="0" indent="0">
              <a:buNone/>
            </a:pPr>
            <a:r>
              <a:rPr lang="hr-HR" sz="2400" b="1" dirty="0" smtClean="0"/>
              <a:t>Aktivnosti </a:t>
            </a:r>
            <a:r>
              <a:rPr lang="hr-HR" sz="2400" b="1" dirty="0"/>
              <a:t>za </a:t>
            </a:r>
            <a:r>
              <a:rPr lang="hr-HR" sz="2400" b="1" dirty="0" smtClean="0"/>
              <a:t>učenike</a:t>
            </a:r>
            <a:r>
              <a:rPr lang="hr-HR" sz="2400" dirty="0" smtClean="0"/>
              <a:t>:</a:t>
            </a:r>
          </a:p>
          <a:p>
            <a:pPr marL="0" indent="0">
              <a:buNone/>
            </a:pPr>
            <a:r>
              <a:rPr lang="hr-HR" sz="2400" dirty="0" smtClean="0"/>
              <a:t>razlomke zapisati u decimalnom obliku, </a:t>
            </a:r>
            <a:r>
              <a:rPr lang="hr-HR" sz="2400" dirty="0" err="1" smtClean="0"/>
              <a:t>faktorizirati</a:t>
            </a:r>
            <a:r>
              <a:rPr lang="hr-HR" sz="2400" dirty="0" smtClean="0"/>
              <a:t> njihove nazivnike i zapisati zaključke</a:t>
            </a:r>
          </a:p>
          <a:p>
            <a:pPr marL="0" indent="0">
              <a:buNone/>
            </a:pPr>
            <a:endParaRPr lang="hr-HR" sz="2400" dirty="0" smtClean="0"/>
          </a:p>
          <a:p>
            <a:pPr>
              <a:buFontTx/>
              <a:buChar char="-"/>
            </a:pPr>
            <a:endParaRPr lang="hr-HR" sz="2400" dirty="0"/>
          </a:p>
          <a:p>
            <a:pPr>
              <a:buFontTx/>
              <a:buChar char="-"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36069943"/>
              </p:ext>
            </p:extLst>
          </p:nvPr>
        </p:nvGraphicFramePr>
        <p:xfrm>
          <a:off x="4483100" y="3244850"/>
          <a:ext cx="177800" cy="368300"/>
        </p:xfrm>
        <a:graphic>
          <a:graphicData uri="http://schemas.openxmlformats.org/presentationml/2006/ole">
            <p:oleObj spid="_x0000_s16452" name="Equation" r:id="rId3" imgW="177480" imgH="368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4165792"/>
              </p:ext>
            </p:extLst>
          </p:nvPr>
        </p:nvGraphicFramePr>
        <p:xfrm>
          <a:off x="827584" y="1318664"/>
          <a:ext cx="2332049" cy="936104"/>
        </p:xfrm>
        <a:graphic>
          <a:graphicData uri="http://schemas.openxmlformats.org/presentationml/2006/ole">
            <p:oleObj spid="_x0000_s16453" name="Equation" r:id="rId4" imgW="1803240" imgH="7236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3277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/>
              <a:t>Zadatak 1: Razlomke zapiši u decimalnom zapisu i </a:t>
            </a:r>
            <a:r>
              <a:rPr lang="hr-HR" sz="2000" dirty="0" err="1" smtClean="0"/>
              <a:t>faktoriziraj</a:t>
            </a:r>
            <a:r>
              <a:rPr lang="hr-HR" sz="2000" dirty="0" smtClean="0"/>
              <a:t> nazivnik. Zapiši svoja opažanja.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36092359"/>
              </p:ext>
            </p:extLst>
          </p:nvPr>
        </p:nvGraphicFramePr>
        <p:xfrm>
          <a:off x="488704" y="1072496"/>
          <a:ext cx="8477872" cy="5393655"/>
        </p:xfrm>
        <a:graphic>
          <a:graphicData uri="http://schemas.openxmlformats.org/presentationml/2006/ole">
            <p:oleObj spid="_x0000_s17459" name="Document" r:id="rId4" imgW="9032843" imgH="5747174" progId="Word.Document.12">
              <p:embed/>
            </p:oleObj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247752" y="1628800"/>
            <a:ext cx="576064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7752" y="2132856"/>
            <a:ext cx="576064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272" y="4509120"/>
            <a:ext cx="576064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87624" y="6525344"/>
            <a:ext cx="576064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08711" y="6294511"/>
            <a:ext cx="67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009900"/>
                </a:solidFill>
              </a:rPr>
              <a:t>KDZ</a:t>
            </a:r>
            <a:endParaRPr lang="hr-HR" sz="2400" dirty="0">
              <a:solidFill>
                <a:srgbClr val="0099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920" y="2564904"/>
            <a:ext cx="576064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4104" y="3573016"/>
            <a:ext cx="576064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3920" y="5013176"/>
            <a:ext cx="576064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91880" y="6525343"/>
            <a:ext cx="576064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60232" y="6308693"/>
            <a:ext cx="936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MPDZ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7088" y="6294511"/>
            <a:ext cx="83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ČPDZ</a:t>
            </a:r>
            <a:endParaRPr lang="hr-H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872" y="3068960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3920" y="4005064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7872" y="5445224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7568" y="5962928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940152" y="6539525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604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Literatura:</a:t>
            </a:r>
          </a:p>
          <a:p>
            <a:r>
              <a:rPr lang="hr-HR" sz="2400" dirty="0" smtClean="0"/>
              <a:t>G. </a:t>
            </a:r>
            <a:r>
              <a:rPr lang="hr-HR" sz="2400" dirty="0" err="1" smtClean="0"/>
              <a:t>Polya</a:t>
            </a:r>
            <a:r>
              <a:rPr lang="hr-HR" sz="2400" dirty="0" smtClean="0"/>
              <a:t>: Matematičko otkriće, HMD,Zagreb, 2003., 436 str.</a:t>
            </a:r>
          </a:p>
          <a:p>
            <a:r>
              <a:rPr lang="hr-HR" sz="2400" dirty="0" smtClean="0"/>
              <a:t>B. Pavković, D. </a:t>
            </a:r>
            <a:r>
              <a:rPr lang="hr-HR" sz="2400" dirty="0" err="1" smtClean="0"/>
              <a:t>Veljan</a:t>
            </a:r>
            <a:r>
              <a:rPr lang="hr-HR" sz="2400" dirty="0" smtClean="0"/>
              <a:t>: Elementarna matematika 1, Školska knjiga, Zagreb, 2004., 424. str.</a:t>
            </a:r>
          </a:p>
          <a:p>
            <a:r>
              <a:rPr lang="hr-HR" sz="2400" dirty="0" smtClean="0"/>
              <a:t>Ž. </a:t>
            </a:r>
            <a:r>
              <a:rPr lang="hr-HR" sz="2400" dirty="0" err="1" smtClean="0"/>
              <a:t>Orčić</a:t>
            </a:r>
            <a:r>
              <a:rPr lang="hr-HR" sz="2400" dirty="0" smtClean="0"/>
              <a:t>, S. Stilinović, N. Sarapa: Matematika 5, </a:t>
            </a:r>
            <a:r>
              <a:rPr lang="hr-HR" sz="2400" dirty="0"/>
              <a:t>Školska knjiga, Zagreb, </a:t>
            </a:r>
            <a:r>
              <a:rPr lang="hr-HR" sz="2400" dirty="0" smtClean="0"/>
              <a:t>2009.</a:t>
            </a:r>
          </a:p>
          <a:p>
            <a:r>
              <a:rPr lang="hr-HR" sz="2400" dirty="0"/>
              <a:t>Ž. </a:t>
            </a:r>
            <a:r>
              <a:rPr lang="hr-HR" sz="2400" dirty="0" err="1"/>
              <a:t>Orčić</a:t>
            </a:r>
            <a:r>
              <a:rPr lang="hr-HR" sz="2400" dirty="0"/>
              <a:t>, </a:t>
            </a:r>
            <a:r>
              <a:rPr lang="hr-HR" sz="2400" dirty="0" smtClean="0"/>
              <a:t>R. </a:t>
            </a:r>
            <a:r>
              <a:rPr lang="hr-HR" sz="2400" dirty="0" err="1" smtClean="0"/>
              <a:t>Svedrec</a:t>
            </a:r>
            <a:r>
              <a:rPr lang="hr-HR" sz="2400" dirty="0" smtClean="0"/>
              <a:t>, </a:t>
            </a:r>
            <a:r>
              <a:rPr lang="hr-HR" sz="2400" dirty="0"/>
              <a:t>N. Sarapa: Matematika </a:t>
            </a:r>
            <a:r>
              <a:rPr lang="hr-HR" sz="2400" dirty="0" smtClean="0"/>
              <a:t>6, </a:t>
            </a:r>
            <a:r>
              <a:rPr lang="hr-HR" sz="2400" dirty="0"/>
              <a:t>Školska knjiga, Zagreb, 2009.</a:t>
            </a:r>
          </a:p>
          <a:p>
            <a:r>
              <a:rPr lang="hr-HR" sz="2400" dirty="0"/>
              <a:t>Ž. </a:t>
            </a:r>
            <a:r>
              <a:rPr lang="hr-HR" sz="2400" dirty="0" err="1"/>
              <a:t>Orčić</a:t>
            </a:r>
            <a:r>
              <a:rPr lang="hr-HR" sz="2400" dirty="0"/>
              <a:t>, </a:t>
            </a:r>
            <a:r>
              <a:rPr lang="hr-HR" sz="2400" dirty="0" smtClean="0"/>
              <a:t>R. </a:t>
            </a:r>
            <a:r>
              <a:rPr lang="hr-HR" sz="2400" dirty="0" err="1" smtClean="0"/>
              <a:t>Svedrec</a:t>
            </a:r>
            <a:r>
              <a:rPr lang="hr-HR" sz="2400" dirty="0" smtClean="0"/>
              <a:t>, </a:t>
            </a:r>
            <a:r>
              <a:rPr lang="hr-HR" sz="2400" dirty="0"/>
              <a:t>N. Sarapa: Matematika 7</a:t>
            </a:r>
            <a:r>
              <a:rPr lang="hr-HR" sz="2400" dirty="0" smtClean="0"/>
              <a:t>, </a:t>
            </a:r>
            <a:r>
              <a:rPr lang="hr-HR" sz="2400" dirty="0"/>
              <a:t>Školska knjiga, Zagreb, 2009.</a:t>
            </a:r>
          </a:p>
          <a:p>
            <a:r>
              <a:rPr lang="hr-HR" sz="2400" dirty="0" smtClean="0"/>
              <a:t>B. </a:t>
            </a:r>
            <a:r>
              <a:rPr lang="hr-HR" sz="2400" dirty="0" err="1" smtClean="0"/>
              <a:t>Copić</a:t>
            </a:r>
            <a:r>
              <a:rPr lang="hr-HR" sz="2400" dirty="0" smtClean="0"/>
              <a:t>, Ž</a:t>
            </a:r>
            <a:r>
              <a:rPr lang="hr-HR" sz="2400" dirty="0"/>
              <a:t>. </a:t>
            </a:r>
            <a:r>
              <a:rPr lang="hr-HR" sz="2400" dirty="0" err="1" smtClean="0"/>
              <a:t>Orčić</a:t>
            </a:r>
            <a:r>
              <a:rPr lang="hr-HR" sz="2400" dirty="0" smtClean="0"/>
              <a:t>, </a:t>
            </a:r>
            <a:r>
              <a:rPr lang="hr-HR" sz="2400" dirty="0"/>
              <a:t>N. Sarapa: Matematika </a:t>
            </a:r>
            <a:r>
              <a:rPr lang="hr-HR" sz="2400" dirty="0" smtClean="0"/>
              <a:t>8, </a:t>
            </a:r>
            <a:r>
              <a:rPr lang="hr-HR" sz="2400" dirty="0"/>
              <a:t>Školska knjiga, Zagreb, 2009</a:t>
            </a:r>
            <a:r>
              <a:rPr lang="hr-HR" sz="2400" dirty="0" smtClean="0"/>
              <a:t>.</a:t>
            </a:r>
          </a:p>
          <a:p>
            <a:r>
              <a:rPr lang="hr-HR" sz="2400" dirty="0" smtClean="0">
                <a:hlinkClick r:id="rId2"/>
              </a:rPr>
              <a:t>www.google.hr</a:t>
            </a:r>
            <a:r>
              <a:rPr lang="hr-HR" sz="2400" dirty="0" smtClean="0"/>
              <a:t> - slike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5412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My Documents\Mat-zezancije\13342749mx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793750"/>
            <a:ext cx="5283200" cy="5270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23528" y="5602585"/>
            <a:ext cx="4752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Hvala na pažnji!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46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dirty="0" smtClean="0"/>
              <a:t>učenici nemaju poteškoća u navođenju primjera iz svakodnevnog života</a:t>
            </a:r>
          </a:p>
          <a:p>
            <a:pPr>
              <a:buFontTx/>
              <a:buChar char="-"/>
            </a:pPr>
            <a:r>
              <a:rPr lang="hr-HR" sz="2400" dirty="0" smtClean="0"/>
              <a:t>uočavaju vezu računske operacije dijeljenja i razlomaka</a:t>
            </a:r>
          </a:p>
          <a:p>
            <a:pPr>
              <a:buFontTx/>
              <a:buChar char="-"/>
            </a:pPr>
            <a:r>
              <a:rPr lang="hr-HR" sz="2400" dirty="0" smtClean="0"/>
              <a:t>u uvodnim primjerima navode i razlomke kojima je brojnik različit od 1 </a:t>
            </a:r>
          </a:p>
          <a:p>
            <a:pPr marL="2286000" lvl="5" indent="0">
              <a:buNone/>
            </a:pPr>
            <a:r>
              <a:rPr lang="hr-HR" sz="2400" dirty="0" smtClean="0"/>
              <a:t>svaki dio čini        pravokutnika</a:t>
            </a:r>
          </a:p>
          <a:p>
            <a:pPr marL="2286000" lvl="5" indent="0">
              <a:buNone/>
            </a:pPr>
            <a:endParaRPr lang="hr-HR" sz="2400" dirty="0" smtClean="0"/>
          </a:p>
          <a:p>
            <a:pPr marL="2286000" lvl="5" indent="0">
              <a:buNone/>
            </a:pPr>
            <a:r>
              <a:rPr lang="hr-HR" sz="2400" dirty="0" smtClean="0"/>
              <a:t>narančastih dijelova ima 4</a:t>
            </a:r>
          </a:p>
          <a:p>
            <a:pPr marL="2286000" lvl="5" indent="0">
              <a:buNone/>
            </a:pPr>
            <a:endParaRPr lang="hr-HR" sz="2400" dirty="0" smtClean="0"/>
          </a:p>
          <a:p>
            <a:pPr marL="2286000" lvl="5" indent="0">
              <a:buNone/>
            </a:pPr>
            <a:r>
              <a:rPr lang="hr-HR" sz="2400" dirty="0" smtClean="0"/>
              <a:t>narančasto je obojano 	pravokutnika</a:t>
            </a:r>
          </a:p>
          <a:p>
            <a:pPr marL="2286000" lvl="5" indent="0">
              <a:buNone/>
            </a:pPr>
            <a:endParaRPr lang="hr-HR" sz="2400" dirty="0"/>
          </a:p>
          <a:p>
            <a:pPr>
              <a:buFontTx/>
              <a:buChar char="-"/>
            </a:pPr>
            <a:r>
              <a:rPr lang="hr-HR" sz="2400" dirty="0" smtClean="0"/>
              <a:t>potrebno je iskoristiti taj intuitivni nivo</a:t>
            </a:r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međutim,                     dakle 4 cjeline dijelimo na 10 dijelova</a:t>
            </a:r>
            <a:endParaRPr lang="hr-HR" sz="2400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20002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25002476"/>
              </p:ext>
            </p:extLst>
          </p:nvPr>
        </p:nvGraphicFramePr>
        <p:xfrm>
          <a:off x="4540936" y="2417120"/>
          <a:ext cx="275208" cy="533216"/>
        </p:xfrm>
        <a:graphic>
          <a:graphicData uri="http://schemas.openxmlformats.org/presentationml/2006/ole">
            <p:oleObj spid="_x0000_s1177" name="Equation" r:id="rId4" imgW="20304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7966160"/>
              </p:ext>
            </p:extLst>
          </p:nvPr>
        </p:nvGraphicFramePr>
        <p:xfrm>
          <a:off x="5665768" y="4264376"/>
          <a:ext cx="276225" cy="533400"/>
        </p:xfrm>
        <a:graphic>
          <a:graphicData uri="http://schemas.openxmlformats.org/presentationml/2006/ole">
            <p:oleObj spid="_x0000_s1178" name="Equation" r:id="rId5" imgW="20304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81687266"/>
              </p:ext>
            </p:extLst>
          </p:nvPr>
        </p:nvGraphicFramePr>
        <p:xfrm>
          <a:off x="2259058" y="5949280"/>
          <a:ext cx="1122479" cy="650543"/>
        </p:xfrm>
        <a:graphic>
          <a:graphicData uri="http://schemas.openxmlformats.org/presentationml/2006/ole">
            <p:oleObj spid="_x0000_s1179" name="Equation" r:id="rId6" imgW="1244520" imgH="723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465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 smtClean="0"/>
              <a:t>Cilj:</a:t>
            </a:r>
            <a:r>
              <a:rPr lang="hr-HR" sz="2400" dirty="0" smtClean="0"/>
              <a:t>  Uočiti da razlomak kojemu je brojnik različit od 1 možemo interpretirati na dva načina</a:t>
            </a:r>
          </a:p>
          <a:p>
            <a:pPr marL="0" indent="0">
              <a:buNone/>
            </a:pPr>
            <a:r>
              <a:rPr lang="hr-HR" sz="2400" b="1" dirty="0" smtClean="0"/>
              <a:t>Aktivnosti za učenike:</a:t>
            </a:r>
          </a:p>
          <a:p>
            <a:pPr marL="0" indent="0">
              <a:buNone/>
            </a:pPr>
            <a:r>
              <a:rPr lang="hr-HR" sz="2400" dirty="0" smtClean="0"/>
              <a:t>Usporediti količinu čokolade koje će dobiti jedno dijete u primjeru ravnopravne podjele 3 čokolade na 5 prijatelja i količinu čokolade koje dobije dijete ako čokoladu podijeli na pet jednakih dijelova te uzme 3 takva dijela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13129671"/>
              </p:ext>
            </p:extLst>
          </p:nvPr>
        </p:nvGraphicFramePr>
        <p:xfrm>
          <a:off x="5868144" y="3463351"/>
          <a:ext cx="432048" cy="1217590"/>
        </p:xfrm>
        <a:graphic>
          <a:graphicData uri="http://schemas.openxmlformats.org/presentationml/2006/ole">
            <p:oleObj spid="_x0000_s2107" name="Equation" r:id="rId3" imgW="139680" imgH="393480" progId="Equation.3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9289"/>
            <a:ext cx="2126556" cy="1375173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04837" y="3929289"/>
            <a:ext cx="986333" cy="5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35221" y="5276331"/>
            <a:ext cx="986333" cy="5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3004" y="4615721"/>
            <a:ext cx="986333" cy="5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079" y="3925047"/>
            <a:ext cx="193974" cy="52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079" y="4615721"/>
            <a:ext cx="193974" cy="52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079" y="5282610"/>
            <a:ext cx="193974" cy="52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087433" y="4189929"/>
            <a:ext cx="425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87433" y="4880602"/>
            <a:ext cx="425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87433" y="5559684"/>
            <a:ext cx="425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304" y="4910952"/>
            <a:ext cx="1046530" cy="62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58563"/>
            <a:ext cx="205812" cy="63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37" y="5950282"/>
            <a:ext cx="205812" cy="63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28" y="5962959"/>
            <a:ext cx="205812" cy="63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7411210" y="5627786"/>
            <a:ext cx="102906" cy="169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812737" y="5627786"/>
            <a:ext cx="18832" cy="169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12098" y="5627786"/>
            <a:ext cx="102906" cy="164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36" y="3405098"/>
            <a:ext cx="1440865" cy="14408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53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240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Učenici povezuju razlomke s računskom operacijom dijeljenja </a:t>
            </a:r>
            <a:r>
              <a:rPr lang="hr-HR" sz="2400" dirty="0"/>
              <a:t>P</a:t>
            </a:r>
            <a:r>
              <a:rPr lang="hr-HR" sz="2400" dirty="0" smtClean="0"/>
              <a:t>itanje:</a:t>
            </a:r>
          </a:p>
          <a:p>
            <a:pPr marL="0" indent="0">
              <a:buNone/>
            </a:pPr>
            <a:r>
              <a:rPr lang="hr-HR" sz="2400" dirty="0" smtClean="0"/>
              <a:t>-  što je s dijeljenjem bez ostatka</a:t>
            </a:r>
          </a:p>
          <a:p>
            <a:pPr marL="0" indent="0">
              <a:buNone/>
            </a:pPr>
            <a:r>
              <a:rPr lang="hr-HR" sz="2400" b="1" dirty="0" smtClean="0"/>
              <a:t>Cilj:</a:t>
            </a:r>
            <a:r>
              <a:rPr lang="hr-HR" sz="2400" dirty="0" smtClean="0"/>
              <a:t> usvojiti pojam prividni razlomak</a:t>
            </a:r>
          </a:p>
          <a:p>
            <a:pPr marL="0" indent="0">
              <a:buNone/>
            </a:pPr>
            <a:r>
              <a:rPr lang="hr-HR" sz="2400" b="1" dirty="0" smtClean="0"/>
              <a:t>Aktivnosti za učenike:</a:t>
            </a:r>
          </a:p>
          <a:p>
            <a:pPr marL="0" indent="0">
              <a:buNone/>
            </a:pPr>
            <a:r>
              <a:rPr lang="hr-HR" sz="2400" dirty="0" smtClean="0"/>
              <a:t>Na praktičnom primjeru uočiti vezu prirodnih brojeva i razlomaka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50741810"/>
              </p:ext>
            </p:extLst>
          </p:nvPr>
        </p:nvGraphicFramePr>
        <p:xfrm>
          <a:off x="1995464" y="5231450"/>
          <a:ext cx="1552672" cy="1440160"/>
        </p:xfrm>
        <a:graphic>
          <a:graphicData uri="http://schemas.openxmlformats.org/presentationml/2006/ole">
            <p:oleObj spid="_x0000_s3157" name="Equation" r:id="rId3" imgW="876240" imgH="812520" progId="Equation.3">
              <p:embed/>
            </p:oleObj>
          </a:graphicData>
        </a:graphic>
      </p:graphicFrame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7837" y="4221088"/>
            <a:ext cx="1044000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339752" y="3787760"/>
            <a:ext cx="6381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U četiri kamiona treba ukrcati 12 tona tereta </a:t>
            </a:r>
          </a:p>
          <a:p>
            <a:r>
              <a:rPr lang="hr-HR" sz="2400" dirty="0" smtClean="0"/>
              <a:t>tako da u svakom kamionu bude jednaka količina </a:t>
            </a:r>
          </a:p>
          <a:p>
            <a:r>
              <a:rPr lang="hr-HR" sz="2400" dirty="0" smtClean="0"/>
              <a:t>tereta. Koliko će se tereta ukrcati  u svaki kamion?</a:t>
            </a:r>
          </a:p>
          <a:p>
            <a:endParaRPr lang="hr-HR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11923663"/>
              </p:ext>
            </p:extLst>
          </p:nvPr>
        </p:nvGraphicFramePr>
        <p:xfrm>
          <a:off x="4784586" y="5445224"/>
          <a:ext cx="774700" cy="723900"/>
        </p:xfrm>
        <a:graphic>
          <a:graphicData uri="http://schemas.openxmlformats.org/presentationml/2006/ole">
            <p:oleObj spid="_x0000_s3158" name="Equation" r:id="rId5" imgW="774360" imgH="723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994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hr-HR" sz="2400" dirty="0" smtClean="0"/>
              <a:t>ovakve zadatke učenici rješavaju bez poteškoća no zadatak: zapiši broj 7 kao razlomak s nazivnikom 3, većina učenika ne zna riješiti</a:t>
            </a:r>
          </a:p>
          <a:p>
            <a:pPr>
              <a:buFontTx/>
              <a:buChar char="-"/>
            </a:pPr>
            <a:r>
              <a:rPr lang="hr-HR" sz="2400" dirty="0" smtClean="0"/>
              <a:t>potrebno je zadati više praktičnih zadataka koje izmjenjujemo sa zadacima tog tipa</a:t>
            </a:r>
          </a:p>
          <a:p>
            <a:pPr>
              <a:buFontTx/>
              <a:buChar char="-"/>
            </a:pPr>
            <a:r>
              <a:rPr lang="hr-HR" sz="2400" dirty="0" smtClean="0"/>
              <a:t>primjer zadatka otvorenog tipa:</a:t>
            </a:r>
          </a:p>
          <a:p>
            <a:pPr marL="0" indent="0">
              <a:buNone/>
            </a:pPr>
            <a:r>
              <a:rPr lang="hr-HR" sz="2400" dirty="0" smtClean="0"/>
              <a:t>Napiši zadatak u kojemu koristiš prividni razlomak, a  odnosi se na sliku:</a:t>
            </a:r>
            <a:endParaRPr lang="hr-HR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813106"/>
            <a:ext cx="3528392" cy="254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35659"/>
            <a:ext cx="1512168" cy="15121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573016"/>
            <a:ext cx="1512168" cy="1512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9" y="5085184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37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2. Dekadski razlomci</a:t>
            </a:r>
          </a:p>
          <a:p>
            <a:pPr>
              <a:buFontTx/>
              <a:buChar char="-"/>
            </a:pPr>
            <a:r>
              <a:rPr lang="hr-HR" sz="2400" dirty="0" smtClean="0"/>
              <a:t>učenici imaju poteškoća u razlikovanju decimalnog broja i decimalnog zapisa razlomka (8. razred)</a:t>
            </a:r>
          </a:p>
          <a:p>
            <a:pPr>
              <a:buFontTx/>
              <a:buChar char="-"/>
            </a:pPr>
            <a:r>
              <a:rPr lang="hr-HR" sz="2400" dirty="0" smtClean="0"/>
              <a:t>važno: svaki decimalan broj može se zapisati u obliku dekadskog razlomka</a:t>
            </a:r>
          </a:p>
          <a:p>
            <a:pPr>
              <a:buFontTx/>
              <a:buChar char="-"/>
            </a:pPr>
            <a:r>
              <a:rPr lang="hr-HR" sz="2400" dirty="0" smtClean="0"/>
              <a:t>zapisivanje decimalnih brojeva u obliku dekadskog razlomka</a:t>
            </a:r>
          </a:p>
          <a:p>
            <a:pPr>
              <a:buFontTx/>
              <a:buChar char="-"/>
            </a:pPr>
            <a:r>
              <a:rPr lang="hr-HR" sz="2400" dirty="0" smtClean="0"/>
              <a:t>zapisivanje dekadskog razlomka u obliku decimalnog broja</a:t>
            </a:r>
          </a:p>
          <a:p>
            <a:pPr>
              <a:buFontTx/>
              <a:buChar char="-"/>
            </a:pPr>
            <a:r>
              <a:rPr lang="hr-HR" sz="2400" dirty="0" smtClean="0"/>
              <a:t>postotak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			postotak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		</a:t>
            </a:r>
            <a:r>
              <a:rPr lang="hr-HR" sz="2400" dirty="0" err="1" smtClean="0"/>
              <a:t>eng</a:t>
            </a:r>
            <a:r>
              <a:rPr lang="hr-HR" sz="2400" dirty="0" smtClean="0"/>
              <a:t>. </a:t>
            </a:r>
            <a:r>
              <a:rPr lang="hr-HR" sz="2400" dirty="0" err="1" smtClean="0"/>
              <a:t>percent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česti su problemi s mjernim jedinicama</a:t>
            </a:r>
          </a:p>
          <a:p>
            <a:pPr>
              <a:buFontTx/>
              <a:buChar char="-"/>
            </a:pPr>
            <a:endParaRPr lang="hr-HR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4240197"/>
              </p:ext>
            </p:extLst>
          </p:nvPr>
        </p:nvGraphicFramePr>
        <p:xfrm>
          <a:off x="1043607" y="3861048"/>
          <a:ext cx="1108923" cy="1008112"/>
        </p:xfrm>
        <a:graphic>
          <a:graphicData uri="http://schemas.openxmlformats.org/presentationml/2006/ole">
            <p:oleObj spid="_x0000_s18465" name="Equation" r:id="rId3" imgW="838080" imgH="7617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919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7408"/>
            <a:ext cx="7315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03" y="4010208"/>
            <a:ext cx="7924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1318" y="4953183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mjerne jedinice:</a:t>
            </a:r>
            <a:endParaRPr lang="hr-HR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6585553"/>
              </p:ext>
            </p:extLst>
          </p:nvPr>
        </p:nvGraphicFramePr>
        <p:xfrm>
          <a:off x="3220703" y="5039195"/>
          <a:ext cx="3835068" cy="1515765"/>
        </p:xfrm>
        <a:graphic>
          <a:graphicData uri="http://schemas.openxmlformats.org/presentationml/2006/ole">
            <p:oleObj spid="_x0000_s19489" name="Equation" r:id="rId5" imgW="2666880" imgH="10540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556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2400" dirty="0" smtClean="0"/>
              <a:t>Uspoređivanje razlomaka različitih nazivnika</a:t>
            </a:r>
          </a:p>
          <a:p>
            <a:pPr marL="0" indent="0">
              <a:buNone/>
            </a:pPr>
            <a:r>
              <a:rPr lang="hr-HR" sz="2400" b="1" dirty="0" smtClean="0"/>
              <a:t>Učeničke aktivnosti:</a:t>
            </a:r>
          </a:p>
          <a:p>
            <a:pPr marL="0" indent="0">
              <a:buNone/>
            </a:pPr>
            <a:r>
              <a:rPr lang="hr-HR" sz="2400" dirty="0" smtClean="0"/>
              <a:t>korištenjem različitih modela zaključiti da razlomke treba proširivanjem ili skraćivanjem svesti na zajednički nazivnik</a:t>
            </a:r>
          </a:p>
          <a:p>
            <a:pPr marL="0" indent="0">
              <a:buNone/>
            </a:pPr>
            <a:r>
              <a:rPr lang="hr-HR" sz="2400" dirty="0" smtClean="0"/>
              <a:t>Zadatak 1: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Tomislavova kuća udaljena je od autobusne stanice       km,  a od željezničke stanice       km. Je li Tomislavovoj kući bliža autobusna ili željeznička stanica?</a:t>
            </a:r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endParaRPr lang="hr-HR" sz="2400" dirty="0"/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sz="2400" dirty="0" smtClean="0"/>
              <a:t>učenici zaključuju: bliža je autobusna stanica jer je 560 m &lt; 650 m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48339164"/>
              </p:ext>
            </p:extLst>
          </p:nvPr>
        </p:nvGraphicFramePr>
        <p:xfrm>
          <a:off x="6732240" y="2996952"/>
          <a:ext cx="300029" cy="589712"/>
        </p:xfrm>
        <a:graphic>
          <a:graphicData uri="http://schemas.openxmlformats.org/presentationml/2006/ole">
            <p:oleObj spid="_x0000_s5276" name="Equation" r:id="rId3" imgW="368280" imgH="723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252428"/>
              </p:ext>
            </p:extLst>
          </p:nvPr>
        </p:nvGraphicFramePr>
        <p:xfrm>
          <a:off x="2699792" y="3573016"/>
          <a:ext cx="300037" cy="590550"/>
        </p:xfrm>
        <a:graphic>
          <a:graphicData uri="http://schemas.openxmlformats.org/presentationml/2006/ole">
            <p:oleObj spid="_x0000_s5277" name="Equation" r:id="rId4" imgW="368280" imgH="723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50203791"/>
              </p:ext>
            </p:extLst>
          </p:nvPr>
        </p:nvGraphicFramePr>
        <p:xfrm>
          <a:off x="683568" y="4653136"/>
          <a:ext cx="3287779" cy="1296144"/>
        </p:xfrm>
        <a:graphic>
          <a:graphicData uri="http://schemas.openxmlformats.org/presentationml/2006/ole">
            <p:oleObj spid="_x0000_s5278" name="Equation" r:id="rId5" imgW="2641320" imgH="104112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62635913"/>
              </p:ext>
            </p:extLst>
          </p:nvPr>
        </p:nvGraphicFramePr>
        <p:xfrm>
          <a:off x="5004048" y="4653136"/>
          <a:ext cx="3303587" cy="1296144"/>
        </p:xfrm>
        <a:graphic>
          <a:graphicData uri="http://schemas.openxmlformats.org/presentationml/2006/ole">
            <p:oleObj spid="_x0000_s5279" name="Equation" r:id="rId6" imgW="2654280" imgH="10411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5902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1191</Words>
  <Application>Microsoft Office PowerPoint</Application>
  <PresentationFormat>Prikaz na zaslonu (4:3)</PresentationFormat>
  <Paragraphs>257</Paragraphs>
  <Slides>28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Document</vt:lpstr>
      <vt:lpstr>Razlomci u nastavi matematike u osnovnoj školi</vt:lpstr>
      <vt:lpstr>5. razred</vt:lpstr>
      <vt:lpstr>Slajd 3</vt:lpstr>
      <vt:lpstr>Slajd 4</vt:lpstr>
      <vt:lpstr>Slajd 5</vt:lpstr>
      <vt:lpstr>Slajd 6</vt:lpstr>
      <vt:lpstr>Slajd 7</vt:lpstr>
      <vt:lpstr>Slajd 8</vt:lpstr>
      <vt:lpstr>6. razred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7. razred</vt:lpstr>
      <vt:lpstr>Slajd 20</vt:lpstr>
      <vt:lpstr>Slajd 21</vt:lpstr>
      <vt:lpstr>Slajd 22</vt:lpstr>
      <vt:lpstr>Slajd 23</vt:lpstr>
      <vt:lpstr>Slajd 24</vt:lpstr>
      <vt:lpstr>8. razred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nastavi matematike u osnovnoj školi</dc:title>
  <dc:creator>Vjeran</dc:creator>
  <cp:lastModifiedBy>Tamara</cp:lastModifiedBy>
  <cp:revision>105</cp:revision>
  <dcterms:created xsi:type="dcterms:W3CDTF">2012-06-25T09:16:57Z</dcterms:created>
  <dcterms:modified xsi:type="dcterms:W3CDTF">2012-07-05T13:35:44Z</dcterms:modified>
</cp:coreProperties>
</file>